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Lst>
  <p:notesMasterIdLst>
    <p:notesMasterId r:id="rId5"/>
  </p:notesMasterIdLst>
  <p:sldIdLst>
    <p:sldId id="256" r:id="rId4"/>
    <p:sldId id="274" r:id="rId6"/>
    <p:sldId id="273" r:id="rId7"/>
    <p:sldId id="257" r:id="rId8"/>
    <p:sldId id="258" r:id="rId9"/>
    <p:sldId id="289" r:id="rId10"/>
    <p:sldId id="259" r:id="rId11"/>
    <p:sldId id="260" r:id="rId12"/>
    <p:sldId id="261" r:id="rId13"/>
    <p:sldId id="262" r:id="rId14"/>
    <p:sldId id="266" r:id="rId15"/>
    <p:sldId id="263" r:id="rId16"/>
    <p:sldId id="275" r:id="rId17"/>
    <p:sldId id="277" r:id="rId18"/>
    <p:sldId id="264" r:id="rId19"/>
    <p:sldId id="265" r:id="rId20"/>
    <p:sldId id="270"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18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AB550A7-E9FA-4A34-984D-14760474FF88}" type="doc">
      <dgm:prSet loTypeId="hierarchy" loCatId="hierarchy" qsTypeId="urn:microsoft.com/office/officeart/2005/8/quickstyle/simple1" qsCatId="simple" csTypeId="urn:microsoft.com/office/officeart/2005/8/colors/accent1_5" csCatId="accent1"/>
      <dgm:spPr/>
      <dgm:t>
        <a:bodyPr/>
        <a:lstStyle/>
        <a:p>
          <a:endParaRPr lang="en-US"/>
        </a:p>
      </dgm:t>
    </dgm:pt>
    <dgm:pt modelId="{B7BE14ED-2719-47E8-94B2-71D93929B76D}">
      <dgm:prSet phldr="0" custT="0"/>
      <dgm:spPr/>
      <dgm:t>
        <a:bodyPr vert="horz" wrap="square"/>
        <a:p>
          <a:pPr>
            <a:lnSpc>
              <a:spcPct val="100000"/>
            </a:lnSpc>
            <a:spcBef>
              <a:spcPct val="0"/>
            </a:spcBef>
            <a:spcAft>
              <a:spcPct val="35000"/>
            </a:spcAft>
          </a:pPr>
          <a:r>
            <a:rPr lang="en-IN">
              <a:latin typeface="Times New Roman" panose="02020603050405020304" charset="0"/>
              <a:cs typeface="Times New Roman" panose="02020603050405020304" charset="0"/>
            </a:rPr>
            <a:t>THANK </a:t>
          </a:r>
          <a:r>
            <a:rPr lang="en-US">
              <a:latin typeface="Times New Roman" panose="02020603050405020304" charset="0"/>
              <a:cs typeface="Times New Roman" panose="02020603050405020304" charset="0"/>
            </a:rPr>
            <a:t/>
          </a:r>
          <a:endParaRPr lang="en-US">
            <a:latin typeface="Times New Roman" panose="02020603050405020304" charset="0"/>
            <a:cs typeface="Times New Roman" panose="02020603050405020304" charset="0"/>
          </a:endParaRPr>
        </a:p>
      </dgm:t>
    </dgm:pt>
    <dgm:pt modelId="{8F369AC6-073C-45D1-9AEC-82C84C85025A}" cxnId="{E268FA5A-7957-4381-8139-35A9B03A7F89}" type="parTrans">
      <dgm:prSet/>
      <dgm:spPr/>
      <dgm:t>
        <a:bodyPr/>
        <a:lstStyle/>
        <a:p>
          <a:endParaRPr lang="en-US"/>
        </a:p>
      </dgm:t>
    </dgm:pt>
    <dgm:pt modelId="{0F21D966-6A39-41D9-88D7-D893C85E6065}" cxnId="{E268FA5A-7957-4381-8139-35A9B03A7F89}" type="sibTrans">
      <dgm:prSet/>
      <dgm:spPr/>
      <dgm:t>
        <a:bodyPr/>
        <a:lstStyle/>
        <a:p>
          <a:endParaRPr lang="en-US"/>
        </a:p>
      </dgm:t>
    </dgm:pt>
    <dgm:pt modelId="{4528CF05-B622-4AC6-8866-5BF33BCA1F53}">
      <dgm:prSet phldr="0" custT="0"/>
      <dgm:spPr/>
      <dgm:t>
        <a:bodyPr vert="horz" wrap="square"/>
        <a:p>
          <a:pPr>
            <a:lnSpc>
              <a:spcPct val="100000"/>
            </a:lnSpc>
            <a:spcBef>
              <a:spcPct val="0"/>
            </a:spcBef>
            <a:spcAft>
              <a:spcPct val="35000"/>
            </a:spcAft>
          </a:pPr>
          <a:r>
            <a:rPr lang="en-IN">
              <a:latin typeface="Times New Roman" panose="02020603050405020304" charset="0"/>
              <a:cs typeface="Times New Roman" panose="02020603050405020304" charset="0"/>
            </a:rPr>
            <a:t>YOU</a:t>
          </a:r>
          <a:r>
            <a:rPr lang="en-US">
              <a:latin typeface="Times New Roman" panose="02020603050405020304" charset="0"/>
              <a:cs typeface="Times New Roman" panose="02020603050405020304" charset="0"/>
            </a:rPr>
            <a:t/>
          </a:r>
          <a:endParaRPr lang="en-US">
            <a:latin typeface="Times New Roman" panose="02020603050405020304" charset="0"/>
            <a:cs typeface="Times New Roman" panose="02020603050405020304" charset="0"/>
          </a:endParaRPr>
        </a:p>
      </dgm:t>
    </dgm:pt>
    <dgm:pt modelId="{E3F83652-DE48-4A8E-B386-B7BC006705E5}" cxnId="{F8D0E0D3-6B96-4C6C-962B-2F2F39169573}" type="parTrans">
      <dgm:prSet/>
      <dgm:spPr/>
      <dgm:t>
        <a:bodyPr/>
        <a:lstStyle/>
        <a:p>
          <a:endParaRPr lang="en-US"/>
        </a:p>
      </dgm:t>
    </dgm:pt>
    <dgm:pt modelId="{8153D0ED-2C0C-4990-AF5E-50452E54E227}" cxnId="{F8D0E0D3-6B96-4C6C-962B-2F2F39169573}" type="sibTrans">
      <dgm:prSet/>
      <dgm:spPr/>
      <dgm:t>
        <a:bodyPr/>
        <a:lstStyle/>
        <a:p>
          <a:endParaRPr lang="en-US"/>
        </a:p>
      </dgm:t>
    </dgm:pt>
    <dgm:pt modelId="{12EFA30C-461F-43B6-997B-4C446C644FA6}" type="pres">
      <dgm:prSet presAssocID="{FAB550A7-E9FA-4A34-984D-14760474FF88}" presName="hierChild1" presStyleCnt="0">
        <dgm:presLayoutVars>
          <dgm:chPref val="1"/>
          <dgm:dir/>
          <dgm:animOne val="branch"/>
          <dgm:animLvl val="lvl"/>
          <dgm:resizeHandles/>
        </dgm:presLayoutVars>
      </dgm:prSet>
      <dgm:spPr/>
    </dgm:pt>
    <dgm:pt modelId="{55A3BF81-13E6-4793-BD40-A80E0B680B65}" type="pres">
      <dgm:prSet presAssocID="{B7BE14ED-2719-47E8-94B2-71D93929B76D}" presName="hierRoot1" presStyleCnt="0"/>
      <dgm:spPr/>
    </dgm:pt>
    <dgm:pt modelId="{81CD1089-C29B-45A9-A0BD-3FBD73AD3FFF}" type="pres">
      <dgm:prSet presAssocID="{B7BE14ED-2719-47E8-94B2-71D93929B76D}" presName="composite" presStyleCnt="0"/>
      <dgm:spPr/>
    </dgm:pt>
    <dgm:pt modelId="{F318332F-67F0-497E-B793-53A15DBBD065}" type="pres">
      <dgm:prSet presAssocID="{B7BE14ED-2719-47E8-94B2-71D93929B76D}" presName="background" presStyleLbl="node0" presStyleIdx="0" presStyleCnt="2"/>
      <dgm:spPr>
        <a:solidFill>
          <a:srgbClr val="003180">
            <a:alpha val="80000"/>
          </a:srgbClr>
        </a:solidFill>
        <a:ln>
          <a:solidFill>
            <a:srgbClr val="003180"/>
          </a:solidFill>
        </a:ln>
      </dgm:spPr>
    </dgm:pt>
    <dgm:pt modelId="{111528B9-7195-447A-BD53-0DB73F295A52}" type="pres">
      <dgm:prSet presAssocID="{B7BE14ED-2719-47E8-94B2-71D93929B76D}" presName="text" presStyleLbl="fgAcc0" presStyleIdx="0" presStyleCnt="2">
        <dgm:presLayoutVars>
          <dgm:chPref val="3"/>
        </dgm:presLayoutVars>
      </dgm:prSet>
      <dgm:spPr/>
    </dgm:pt>
    <dgm:pt modelId="{2111418C-C379-46B5-AB47-7E012642D22C}" type="pres">
      <dgm:prSet presAssocID="{B7BE14ED-2719-47E8-94B2-71D93929B76D}" presName="hierChild2" presStyleCnt="0"/>
      <dgm:spPr/>
    </dgm:pt>
    <dgm:pt modelId="{8BDB81A8-262D-4D56-99E5-0CEBE0D465EB}" type="pres">
      <dgm:prSet presAssocID="{4528CF05-B622-4AC6-8866-5BF33BCA1F53}" presName="hierRoot1" presStyleCnt="0"/>
      <dgm:spPr/>
    </dgm:pt>
    <dgm:pt modelId="{67D30444-1729-4951-B838-586282558318}" type="pres">
      <dgm:prSet presAssocID="{4528CF05-B622-4AC6-8866-5BF33BCA1F53}" presName="composite" presStyleCnt="0"/>
      <dgm:spPr/>
    </dgm:pt>
    <dgm:pt modelId="{C5F8E50A-94A3-4AAB-8E9C-80D96728CBF5}" type="pres">
      <dgm:prSet presAssocID="{4528CF05-B622-4AC6-8866-5BF33BCA1F53}" presName="background" presStyleLbl="node0" presStyleIdx="1" presStyleCnt="2"/>
      <dgm:spPr>
        <a:solidFill>
          <a:srgbClr val="003180">
            <a:alpha val="80000"/>
          </a:srgbClr>
        </a:solidFill>
        <a:ln>
          <a:solidFill>
            <a:srgbClr val="003180"/>
          </a:solidFill>
        </a:ln>
      </dgm:spPr>
    </dgm:pt>
    <dgm:pt modelId="{38C5A696-ED06-4D2A-A861-CDB808407936}" type="pres">
      <dgm:prSet presAssocID="{4528CF05-B622-4AC6-8866-5BF33BCA1F53}" presName="text" presStyleLbl="fgAcc0" presStyleIdx="1" presStyleCnt="2">
        <dgm:presLayoutVars>
          <dgm:chPref val="3"/>
        </dgm:presLayoutVars>
      </dgm:prSet>
      <dgm:spPr/>
    </dgm:pt>
    <dgm:pt modelId="{A47683D4-A1BC-48AC-9803-7FC54597E044}" type="pres">
      <dgm:prSet presAssocID="{4528CF05-B622-4AC6-8866-5BF33BCA1F53}" presName="hierChild2" presStyleCnt="0"/>
      <dgm:spPr/>
    </dgm:pt>
  </dgm:ptLst>
  <dgm:cxnLst>
    <dgm:cxn modelId="{E268FA5A-7957-4381-8139-35A9B03A7F89}" srcId="{FAB550A7-E9FA-4A34-984D-14760474FF88}" destId="{B7BE14ED-2719-47E8-94B2-71D93929B76D}" srcOrd="0" destOrd="0" parTransId="{8F369AC6-073C-45D1-9AEC-82C84C85025A}" sibTransId="{0F21D966-6A39-41D9-88D7-D893C85E6065}"/>
    <dgm:cxn modelId="{F8D0E0D3-6B96-4C6C-962B-2F2F39169573}" srcId="{FAB550A7-E9FA-4A34-984D-14760474FF88}" destId="{4528CF05-B622-4AC6-8866-5BF33BCA1F53}" srcOrd="1" destOrd="0" parTransId="{E3F83652-DE48-4A8E-B386-B7BC006705E5}" sibTransId="{8153D0ED-2C0C-4990-AF5E-50452E54E227}"/>
    <dgm:cxn modelId="{963711AB-6AC3-43E1-9F8F-2DB8D97398B4}" type="presOf" srcId="{FAB550A7-E9FA-4A34-984D-14760474FF88}" destId="{12EFA30C-461F-43B6-997B-4C446C644FA6}" srcOrd="0" destOrd="0" presId="urn:microsoft.com/office/officeart/2005/8/layout/hierarchy1"/>
    <dgm:cxn modelId="{4A75D0F0-A49F-4E4A-8127-804AB25B760E}" type="presParOf" srcId="{12EFA30C-461F-43B6-997B-4C446C644FA6}" destId="{55A3BF81-13E6-4793-BD40-A80E0B680B65}" srcOrd="0" destOrd="0" presId="urn:microsoft.com/office/officeart/2005/8/layout/hierarchy1"/>
    <dgm:cxn modelId="{02F812C9-DF8B-4CA5-9AF3-D203A336A5B5}" type="presParOf" srcId="{55A3BF81-13E6-4793-BD40-A80E0B680B65}" destId="{81CD1089-C29B-45A9-A0BD-3FBD73AD3FFF}" srcOrd="0" destOrd="0" presId="urn:microsoft.com/office/officeart/2005/8/layout/hierarchy1"/>
    <dgm:cxn modelId="{E1F02E9C-147C-4500-94CF-1B5654CA101E}" type="presParOf" srcId="{81CD1089-C29B-45A9-A0BD-3FBD73AD3FFF}" destId="{F318332F-67F0-497E-B793-53A15DBBD065}" srcOrd="0" destOrd="0" presId="urn:microsoft.com/office/officeart/2005/8/layout/hierarchy1"/>
    <dgm:cxn modelId="{0DF9B0F3-965A-4150-A2C8-B2349ECC5F3E}" type="presParOf" srcId="{81CD1089-C29B-45A9-A0BD-3FBD73AD3FFF}" destId="{111528B9-7195-447A-BD53-0DB73F295A52}" srcOrd="1" destOrd="0" presId="urn:microsoft.com/office/officeart/2005/8/layout/hierarchy1"/>
    <dgm:cxn modelId="{412A6A90-AE7D-47B8-A24D-A81FD1930B30}" type="presOf" srcId="{B7BE14ED-2719-47E8-94B2-71D93929B76D}" destId="{111528B9-7195-447A-BD53-0DB73F295A52}" srcOrd="0" destOrd="0" presId="urn:microsoft.com/office/officeart/2005/8/layout/hierarchy1"/>
    <dgm:cxn modelId="{C1372A5E-71B0-4E6F-AC9C-5C270DE6C854}" type="presParOf" srcId="{55A3BF81-13E6-4793-BD40-A80E0B680B65}" destId="{2111418C-C379-46B5-AB47-7E012642D22C}" srcOrd="1" destOrd="0" presId="urn:microsoft.com/office/officeart/2005/8/layout/hierarchy1"/>
    <dgm:cxn modelId="{47A696FD-CC2F-45F8-A448-492200DDB7CC}" type="presParOf" srcId="{12EFA30C-461F-43B6-997B-4C446C644FA6}" destId="{8BDB81A8-262D-4D56-99E5-0CEBE0D465EB}" srcOrd="1" destOrd="0" presId="urn:microsoft.com/office/officeart/2005/8/layout/hierarchy1"/>
    <dgm:cxn modelId="{4B80EBAA-CCE8-4717-A11C-FACF6B731AC7}" type="presParOf" srcId="{8BDB81A8-262D-4D56-99E5-0CEBE0D465EB}" destId="{67D30444-1729-4951-B838-586282558318}" srcOrd="0" destOrd="1" presId="urn:microsoft.com/office/officeart/2005/8/layout/hierarchy1"/>
    <dgm:cxn modelId="{6C29D014-3071-4DE8-AB41-05237401C2F0}" type="presParOf" srcId="{67D30444-1729-4951-B838-586282558318}" destId="{C5F8E50A-94A3-4AAB-8E9C-80D96728CBF5}" srcOrd="0" destOrd="0" presId="urn:microsoft.com/office/officeart/2005/8/layout/hierarchy1"/>
    <dgm:cxn modelId="{92E795DC-8CE2-4A5F-AE71-F94C5C3DAB04}" type="presParOf" srcId="{67D30444-1729-4951-B838-586282558318}" destId="{38C5A696-ED06-4D2A-A861-CDB808407936}" srcOrd="1" destOrd="0" presId="urn:microsoft.com/office/officeart/2005/8/layout/hierarchy1"/>
    <dgm:cxn modelId="{5EFA7232-9DB4-47AF-9D29-4A0C20D980BA}" type="presOf" srcId="{4528CF05-B622-4AC6-8866-5BF33BCA1F53}" destId="{38C5A696-ED06-4D2A-A861-CDB808407936}" srcOrd="0" destOrd="0" presId="urn:microsoft.com/office/officeart/2005/8/layout/hierarchy1"/>
    <dgm:cxn modelId="{847C4F33-E685-4CCD-A6FD-42A00E287597}" type="presParOf" srcId="{8BDB81A8-262D-4D56-99E5-0CEBE0D465EB}" destId="{A47683D4-A1BC-48AC-9803-7FC54597E044}" srcOrd="1" destOrd="1"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323589" cy="2800767"/>
        <a:chOff x="0" y="0"/>
        <a:chExt cx="7323589" cy="2800767"/>
      </a:xfrm>
    </dsp:grpSpPr>
    <dsp:sp modelId="{F318332F-67F0-497E-B793-53A15DBBD065}">
      <dsp:nvSpPr>
        <dsp:cNvPr id="3" name="Rounded Rectangle 2"/>
        <dsp:cNvSpPr/>
      </dsp:nvSpPr>
      <dsp:spPr bwMode="white">
        <a:xfrm>
          <a:off x="0" y="238200"/>
          <a:ext cx="3138681" cy="1993062"/>
        </a:xfrm>
        <a:prstGeom prst="roundRect">
          <a:avLst>
            <a:gd name="adj" fmla="val 10000"/>
          </a:avLst>
        </a:prstGeom>
        <a:solidFill>
          <a:srgbClr val="003180">
            <a:alpha val="80000"/>
          </a:srgbClr>
        </a:solidFill>
        <a:ln>
          <a:solidFill>
            <a:srgbClr val="003180"/>
          </a:solidFill>
        </a:ln>
      </dsp:spPr>
      <dsp:style>
        <a:lnRef idx="2">
          <a:schemeClr val="lt1"/>
        </a:lnRef>
        <a:fillRef idx="1">
          <a:schemeClr val="accent1">
            <a:alpha val="80000"/>
            <a:hueOff val="0"/>
            <a:satOff val="0"/>
            <a:lumOff val="0"/>
            <a:alpha val="80000"/>
          </a:schemeClr>
        </a:fillRef>
        <a:effectRef idx="0">
          <a:scrgbClr r="0" g="0" b="0"/>
        </a:effectRef>
        <a:fontRef idx="minor">
          <a:schemeClr val="lt1"/>
        </a:fontRef>
      </dsp:style>
      <dsp:txXfrm>
        <a:off x="0" y="238200"/>
        <a:ext cx="3138681" cy="1993062"/>
      </dsp:txXfrm>
    </dsp:sp>
    <dsp:sp modelId="{111528B9-7195-447A-BD53-0DB73F295A52}">
      <dsp:nvSpPr>
        <dsp:cNvPr id="4" name="Rounded Rectangle 3"/>
        <dsp:cNvSpPr/>
      </dsp:nvSpPr>
      <dsp:spPr bwMode="white">
        <a:xfrm>
          <a:off x="348742" y="569505"/>
          <a:ext cx="3138681" cy="1993062"/>
        </a:xfrm>
        <a:prstGeom prst="roundRect">
          <a:avLst>
            <a:gd name="adj" fmla="val 10000"/>
          </a:avLst>
        </a:prstGeom>
      </dsp:spPr>
      <dsp:style>
        <a:lnRef idx="2">
          <a:schemeClr val="accent1">
            <a:shade val="80000"/>
          </a:schemeClr>
        </a:lnRef>
        <a:fillRef idx="1">
          <a:schemeClr val="lt1">
            <a:alpha val="90000"/>
          </a:schemeClr>
        </a:fillRef>
        <a:effectRef idx="0">
          <a:scrgbClr r="0" g="0" b="0"/>
        </a:effectRef>
        <a:fontRef idx="minor"/>
      </dsp:style>
      <dsp:txBody>
        <a:bodyPr vert="horz" wrap="square" lIns="220979" tIns="220979" rIns="220979" bIns="220979" anchor="ctr"/>
        <a:lstStyle>
          <a:lvl1pPr algn="ctr">
            <a:defRPr sz="5800"/>
          </a:lvl1pPr>
          <a:lvl2pPr marL="285750" indent="-285750" algn="ctr">
            <a:defRPr sz="4500"/>
          </a:lvl2pPr>
          <a:lvl3pPr marL="571500" indent="-285750" algn="ctr">
            <a:defRPr sz="4500"/>
          </a:lvl3pPr>
          <a:lvl4pPr marL="857250" indent="-285750" algn="ctr">
            <a:defRPr sz="4500"/>
          </a:lvl4pPr>
          <a:lvl5pPr marL="1143000" indent="-285750" algn="ctr">
            <a:defRPr sz="4500"/>
          </a:lvl5pPr>
          <a:lvl6pPr marL="1428750" indent="-285750" algn="ctr">
            <a:defRPr sz="4500"/>
          </a:lvl6pPr>
          <a:lvl7pPr marL="1714500" indent="-285750" algn="ctr">
            <a:defRPr sz="4500"/>
          </a:lvl7pPr>
          <a:lvl8pPr marL="2000250" indent="-285750" algn="ctr">
            <a:defRPr sz="4500"/>
          </a:lvl8pPr>
          <a:lvl9pPr marL="2286000" indent="-285750" algn="ctr">
            <a:defRPr sz="4500"/>
          </a:lvl9pPr>
        </a:lstStyle>
        <a:p>
          <a:pPr lvl="0">
            <a:lnSpc>
              <a:spcPct val="100000"/>
            </a:lnSpc>
            <a:spcBef>
              <a:spcPct val="0"/>
            </a:spcBef>
            <a:spcAft>
              <a:spcPct val="35000"/>
            </a:spcAft>
          </a:pPr>
          <a:r>
            <a:rPr lang="en-IN">
              <a:solidFill>
                <a:schemeClr val="dk1"/>
              </a:solidFill>
              <a:latin typeface="Times New Roman" panose="02020603050405020304" charset="0"/>
              <a:cs typeface="Times New Roman" panose="02020603050405020304" charset="0"/>
            </a:rPr>
            <a:t>THANK </a:t>
          </a:r>
          <a:endParaRPr lang="en-US">
            <a:solidFill>
              <a:schemeClr val="dk1"/>
            </a:solidFill>
            <a:latin typeface="Times New Roman" panose="02020603050405020304" charset="0"/>
            <a:cs typeface="Times New Roman" panose="02020603050405020304" charset="0"/>
          </a:endParaRPr>
        </a:p>
      </dsp:txBody>
      <dsp:txXfrm>
        <a:off x="348742" y="569505"/>
        <a:ext cx="3138681" cy="1993062"/>
      </dsp:txXfrm>
    </dsp:sp>
    <dsp:sp modelId="{C5F8E50A-94A3-4AAB-8E9C-80D96728CBF5}">
      <dsp:nvSpPr>
        <dsp:cNvPr id="5" name="Rounded Rectangle 4"/>
        <dsp:cNvSpPr/>
      </dsp:nvSpPr>
      <dsp:spPr bwMode="white">
        <a:xfrm>
          <a:off x="3836166" y="238200"/>
          <a:ext cx="3138681" cy="1993062"/>
        </a:xfrm>
        <a:prstGeom prst="roundRect">
          <a:avLst>
            <a:gd name="adj" fmla="val 10000"/>
          </a:avLst>
        </a:prstGeom>
        <a:solidFill>
          <a:srgbClr val="003180">
            <a:alpha val="80000"/>
          </a:srgbClr>
        </a:solidFill>
        <a:ln>
          <a:solidFill>
            <a:srgbClr val="003180"/>
          </a:solidFill>
        </a:ln>
      </dsp:spPr>
      <dsp:style>
        <a:lnRef idx="2">
          <a:schemeClr val="lt1"/>
        </a:lnRef>
        <a:fillRef idx="1">
          <a:schemeClr val="accent1">
            <a:alpha val="80000"/>
            <a:hueOff val="0"/>
            <a:satOff val="0"/>
            <a:lumOff val="0"/>
            <a:alpha val="80000"/>
          </a:schemeClr>
        </a:fillRef>
        <a:effectRef idx="0">
          <a:scrgbClr r="0" g="0" b="0"/>
        </a:effectRef>
        <a:fontRef idx="minor">
          <a:schemeClr val="lt1"/>
        </a:fontRef>
      </dsp:style>
      <dsp:txXfrm>
        <a:off x="3836166" y="238200"/>
        <a:ext cx="3138681" cy="1993062"/>
      </dsp:txXfrm>
    </dsp:sp>
    <dsp:sp modelId="{38C5A696-ED06-4D2A-A861-CDB808407936}">
      <dsp:nvSpPr>
        <dsp:cNvPr id="6" name="Rounded Rectangle 5"/>
        <dsp:cNvSpPr/>
      </dsp:nvSpPr>
      <dsp:spPr bwMode="white">
        <a:xfrm>
          <a:off x="4184908" y="569505"/>
          <a:ext cx="3138681" cy="1993062"/>
        </a:xfrm>
        <a:prstGeom prst="roundRect">
          <a:avLst>
            <a:gd name="adj" fmla="val 10000"/>
          </a:avLst>
        </a:prstGeom>
      </dsp:spPr>
      <dsp:style>
        <a:lnRef idx="2">
          <a:schemeClr val="accent1">
            <a:shade val="80000"/>
          </a:schemeClr>
        </a:lnRef>
        <a:fillRef idx="1">
          <a:schemeClr val="lt1">
            <a:alpha val="90000"/>
          </a:schemeClr>
        </a:fillRef>
        <a:effectRef idx="0">
          <a:scrgbClr r="0" g="0" b="0"/>
        </a:effectRef>
        <a:fontRef idx="minor"/>
      </dsp:style>
      <dsp:txBody>
        <a:bodyPr vert="horz" wrap="square" lIns="220979" tIns="220979" rIns="220979" bIns="220979" anchor="ctr"/>
        <a:lstStyle>
          <a:lvl1pPr algn="ctr">
            <a:defRPr sz="5800"/>
          </a:lvl1pPr>
          <a:lvl2pPr marL="285750" indent="-285750" algn="ctr">
            <a:defRPr sz="4500"/>
          </a:lvl2pPr>
          <a:lvl3pPr marL="571500" indent="-285750" algn="ctr">
            <a:defRPr sz="4500"/>
          </a:lvl3pPr>
          <a:lvl4pPr marL="857250" indent="-285750" algn="ctr">
            <a:defRPr sz="4500"/>
          </a:lvl4pPr>
          <a:lvl5pPr marL="1143000" indent="-285750" algn="ctr">
            <a:defRPr sz="4500"/>
          </a:lvl5pPr>
          <a:lvl6pPr marL="1428750" indent="-285750" algn="ctr">
            <a:defRPr sz="4500"/>
          </a:lvl6pPr>
          <a:lvl7pPr marL="1714500" indent="-285750" algn="ctr">
            <a:defRPr sz="4500"/>
          </a:lvl7pPr>
          <a:lvl8pPr marL="2000250" indent="-285750" algn="ctr">
            <a:defRPr sz="4500"/>
          </a:lvl8pPr>
          <a:lvl9pPr marL="2286000" indent="-285750" algn="ctr">
            <a:defRPr sz="4500"/>
          </a:lvl9pPr>
        </a:lstStyle>
        <a:p>
          <a:pPr lvl="0">
            <a:lnSpc>
              <a:spcPct val="100000"/>
            </a:lnSpc>
            <a:spcBef>
              <a:spcPct val="0"/>
            </a:spcBef>
            <a:spcAft>
              <a:spcPct val="35000"/>
            </a:spcAft>
          </a:pPr>
          <a:r>
            <a:rPr lang="en-IN">
              <a:solidFill>
                <a:schemeClr val="dk1"/>
              </a:solidFill>
              <a:latin typeface="Times New Roman" panose="02020603050405020304" charset="0"/>
              <a:cs typeface="Times New Roman" panose="02020603050405020304" charset="0"/>
            </a:rPr>
            <a:t>YOU</a:t>
          </a:r>
          <a:endParaRPr lang="en-US">
            <a:solidFill>
              <a:schemeClr val="dk1"/>
            </a:solidFill>
            <a:latin typeface="Times New Roman" panose="02020603050405020304" charset="0"/>
            <a:cs typeface="Times New Roman" panose="02020603050405020304" charset="0"/>
          </a:endParaRPr>
        </a:p>
      </dsp:txBody>
      <dsp:txXfrm>
        <a:off x="4184908" y="569505"/>
        <a:ext cx="3138681" cy="19930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p:cNvGrpSpPr/>
          <p:nvPr/>
        </p:nvGrpSpPr>
        <p:grpSpPr>
          <a:xfrm>
            <a:off x="13199476" y="7184477"/>
            <a:ext cx="1265360" cy="563627"/>
            <a:chOff x="9841624" y="4115729"/>
            <a:chExt cx="602170" cy="268223"/>
          </a:xfrm>
          <a:solidFill>
            <a:schemeClr val="tx1"/>
          </a:solidFill>
        </p:grpSpPr>
        <p:sp>
          <p:nvSpPr>
            <p:cNvPr id="6" name="Freeform: Shape 5"/>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2160"/>
            </a:p>
          </p:txBody>
        </p:sp>
        <p:sp>
          <p:nvSpPr>
            <p:cNvPr id="7" name="Freeform: Shape 6"/>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2160"/>
            </a:p>
          </p:txBody>
        </p:sp>
        <p:sp>
          <p:nvSpPr>
            <p:cNvPr id="8" name="Freeform: Shape 7"/>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2160"/>
            </a:p>
          </p:txBody>
        </p:sp>
        <p:sp>
          <p:nvSpPr>
            <p:cNvPr id="9" name="Freeform: Shape 8"/>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2160"/>
            </a:p>
          </p:txBody>
        </p:sp>
        <p:sp>
          <p:nvSpPr>
            <p:cNvPr id="10" name="Freeform: Shape 9"/>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2160"/>
            </a:p>
          </p:txBody>
        </p:sp>
      </p:grpSp>
      <p:sp>
        <p:nvSpPr>
          <p:cNvPr id="2" name="Date Placeholder 1"/>
          <p:cNvSpPr>
            <a:spLocks noGrp="1"/>
          </p:cNvSpPr>
          <p:nvPr>
            <p:ph type="dt" sz="half" idx="10"/>
          </p:nvPr>
        </p:nvSpPr>
        <p:spPr>
          <a:xfrm>
            <a:off x="1005840" y="7627620"/>
            <a:ext cx="3291840" cy="438150"/>
          </a:xfrm>
        </p:spPr>
        <p:txBody>
          <a:bodyPr/>
          <a:lstStyle/>
          <a:p>
            <a:fld id="{473CFAA9-6D59-4D98-869E-ACBDB83B2CA4}" type="datetime1">
              <a:rPr lang="en-US" smtClean="0"/>
            </a:fld>
            <a:endParaRPr lang="en-US"/>
          </a:p>
        </p:txBody>
      </p:sp>
      <p:sp>
        <p:nvSpPr>
          <p:cNvPr id="3" name="Footer Placeholder 2"/>
          <p:cNvSpPr>
            <a:spLocks noGrp="1"/>
          </p:cNvSpPr>
          <p:nvPr>
            <p:ph type="ftr" sz="quarter" idx="11"/>
          </p:nvPr>
        </p:nvSpPr>
        <p:spPr>
          <a:xfrm>
            <a:off x="4846320" y="7627620"/>
            <a:ext cx="4937760" cy="438150"/>
          </a:xfrm>
        </p:spPr>
        <p:txBody>
          <a:bodyPr/>
          <a:lstStyle/>
          <a:p>
            <a:r>
              <a:rPr lang="en-US" dirty="0"/>
              <a:t>Sample Footer Text</a:t>
            </a:r>
            <a:endParaRPr lang="en-US" dirty="0"/>
          </a:p>
        </p:txBody>
      </p:sp>
      <p:sp>
        <p:nvSpPr>
          <p:cNvPr id="4" name="Slide Number Placeholder 3"/>
          <p:cNvSpPr>
            <a:spLocks noGrp="1"/>
          </p:cNvSpPr>
          <p:nvPr>
            <p:ph type="sldNum" sz="quarter" idx="12"/>
          </p:nvPr>
        </p:nvSpPr>
        <p:spPr>
          <a:xfrm>
            <a:off x="10332720" y="7627620"/>
            <a:ext cx="3291840" cy="438150"/>
          </a:xfrm>
        </p:spPr>
        <p:txBody>
          <a:bodyPr/>
          <a:lstStyle/>
          <a:p>
            <a:fld id="{F3450C42-9A0B-4425-92C2-70FCF7C45734}" type="slidenum">
              <a:rPr lang="en-US" smtClean="0"/>
            </a:fld>
            <a:endParaRPr lang="en-US" dirty="0"/>
          </a:p>
        </p:txBody>
      </p:sp>
      <p:sp>
        <p:nvSpPr>
          <p:cNvPr id="12" name="Oval 11"/>
          <p:cNvSpPr/>
          <p:nvPr/>
        </p:nvSpPr>
        <p:spPr>
          <a:xfrm>
            <a:off x="384883" y="783473"/>
            <a:ext cx="383929" cy="383929"/>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en-US" sz="216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3.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4.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13" name="Picture 12"/>
          <p:cNvPicPr>
            <a:picLocks noChangeAspect="1"/>
          </p:cNvPicPr>
          <p:nvPr/>
        </p:nvPicPr>
        <p:blipFill>
          <a:blip r:embed="rId2">
            <a:alphaModFix amt="0"/>
          </a:blip>
          <a:stretch>
            <a:fillRect/>
          </a:stretch>
        </p:blipFill>
        <p:spPr>
          <a:xfrm>
            <a:off x="1420495" y="2947670"/>
            <a:ext cx="11790680" cy="2508250"/>
          </a:xfrm>
          <a:prstGeom prst="rect">
            <a:avLst/>
          </a:prstGeom>
          <a:solidFill>
            <a:srgbClr val="003180">
              <a:alpha val="75000"/>
            </a:srgbClr>
          </a:solidFill>
        </p:spPr>
      </p:pic>
      <p:grpSp>
        <p:nvGrpSpPr>
          <p:cNvPr id="14" name="Group 13"/>
          <p:cNvGrpSpPr/>
          <p:nvPr/>
        </p:nvGrpSpPr>
        <p:grpSpPr>
          <a:xfrm>
            <a:off x="1127380" y="479298"/>
            <a:ext cx="12375642" cy="1847088"/>
            <a:chOff x="1290" y="373"/>
            <a:chExt cx="16241" cy="2424"/>
          </a:xfrm>
        </p:grpSpPr>
        <p:sp>
          <p:nvSpPr>
            <p:cNvPr id="16" name="TextBox 4"/>
            <p:cNvSpPr txBox="1"/>
            <p:nvPr/>
          </p:nvSpPr>
          <p:spPr>
            <a:xfrm>
              <a:off x="3548" y="373"/>
              <a:ext cx="13983" cy="2206"/>
            </a:xfrm>
            <a:prstGeom prst="rect">
              <a:avLst/>
            </a:prstGeom>
            <a:noFill/>
          </p:spPr>
          <p:txBody>
            <a:bodyPr wrap="square">
              <a:spAutoFit/>
            </a:bodyPr>
            <a:p>
              <a:pPr marL="45085" marR="114935" algn="ctr">
                <a:lnSpc>
                  <a:spcPts val="1555"/>
                </a:lnSpc>
                <a:spcAft>
                  <a:spcPts val="0"/>
                </a:spcAft>
              </a:pPr>
              <a:r>
                <a:rPr lang="en-US" sz="2880" b="1" dirty="0">
                  <a:solidFill>
                    <a:schemeClr val="bg1"/>
                  </a:solidFill>
                  <a:effectLst/>
                  <a:latin typeface="Times New Roman" panose="02020603050405020304" charset="0"/>
                  <a:ea typeface="Times New Roman" panose="02020603050405020304" charset="0"/>
                  <a:cs typeface="Times New Roman" panose="02020603050405020304" charset="0"/>
                </a:rPr>
                <a:t>NRI</a:t>
              </a:r>
              <a:r>
                <a:rPr lang="en-US" sz="2880" b="1" spc="-2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2880" b="1" dirty="0">
                  <a:solidFill>
                    <a:schemeClr val="bg1"/>
                  </a:solidFill>
                  <a:effectLst/>
                  <a:latin typeface="Times New Roman" panose="02020603050405020304" charset="0"/>
                  <a:ea typeface="Times New Roman" panose="02020603050405020304" charset="0"/>
                  <a:cs typeface="Times New Roman" panose="02020603050405020304" charset="0"/>
                </a:rPr>
                <a:t>INSTITUTE</a:t>
              </a:r>
              <a:r>
                <a:rPr lang="en-US" sz="2880" b="1" spc="-2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2880" b="1" dirty="0">
                  <a:solidFill>
                    <a:schemeClr val="bg1"/>
                  </a:solidFill>
                  <a:effectLst/>
                  <a:latin typeface="Times New Roman" panose="02020603050405020304" charset="0"/>
                  <a:ea typeface="Times New Roman" panose="02020603050405020304" charset="0"/>
                  <a:cs typeface="Times New Roman" panose="02020603050405020304" charset="0"/>
                </a:rPr>
                <a:t>OF</a:t>
              </a:r>
              <a:r>
                <a:rPr lang="en-US" sz="2880" b="1" spc="-2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2880" b="1" dirty="0">
                  <a:solidFill>
                    <a:schemeClr val="bg1"/>
                  </a:solidFill>
                  <a:effectLst/>
                  <a:latin typeface="Times New Roman" panose="02020603050405020304" charset="0"/>
                  <a:ea typeface="Times New Roman" panose="02020603050405020304" charset="0"/>
                  <a:cs typeface="Times New Roman" panose="02020603050405020304" charset="0"/>
                </a:rPr>
                <a:t>TECHNOLOGY</a:t>
              </a:r>
              <a:endParaRPr lang="en-IN" sz="2880" b="1" dirty="0">
                <a:solidFill>
                  <a:schemeClr val="bg1"/>
                </a:solidFill>
                <a:effectLst/>
                <a:latin typeface="Times New Roman" panose="02020603050405020304" charset="0"/>
                <a:ea typeface="Times New Roman" panose="02020603050405020304" charset="0"/>
                <a:cs typeface="Times New Roman" panose="02020603050405020304" charset="0"/>
              </a:endParaRPr>
            </a:p>
            <a:p>
              <a:pPr marL="45085" marR="119380" algn="ctr">
                <a:spcBef>
                  <a:spcPts val="370"/>
                </a:spcBef>
                <a:spcAft>
                  <a:spcPts val="0"/>
                </a:spcAft>
              </a:pP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(An</a:t>
              </a:r>
              <a:r>
                <a:rPr lang="en-US" sz="1920" b="1" spc="-2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Autonomous</a:t>
              </a:r>
              <a:r>
                <a:rPr lang="en-US" sz="1920" b="1" spc="-2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Institution,</a:t>
              </a:r>
              <a:r>
                <a:rPr lang="en-US" sz="1920" b="1" spc="-1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Approved by</a:t>
              </a:r>
              <a:r>
                <a:rPr lang="en-US" sz="1920" b="1" spc="-3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AICTE,</a:t>
              </a:r>
              <a:r>
                <a:rPr lang="en-US" sz="1920" b="1" spc="-2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Permanently</a:t>
              </a:r>
              <a:r>
                <a:rPr lang="en-US" sz="1920" b="1" spc="-1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Affiliated</a:t>
              </a:r>
              <a:r>
                <a:rPr lang="en-US" sz="1920" b="1" spc="-1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to</a:t>
              </a:r>
              <a:r>
                <a:rPr lang="en-US" sz="1920" b="1" spc="-2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JNTUK,</a:t>
              </a:r>
              <a:r>
                <a:rPr lang="en-US" sz="1920" b="1" spc="-2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Kakinada)</a:t>
              </a:r>
              <a:endParaRPr lang="en-IN" sz="1920" b="1" dirty="0">
                <a:solidFill>
                  <a:schemeClr val="bg1"/>
                </a:solidFill>
                <a:effectLst/>
                <a:latin typeface="Times New Roman" panose="02020603050405020304" charset="0"/>
                <a:ea typeface="Times New Roman" panose="02020603050405020304" charset="0"/>
                <a:cs typeface="Times New Roman" panose="02020603050405020304" charset="0"/>
              </a:endParaRPr>
            </a:p>
            <a:p>
              <a:pPr marL="508000" marR="584200" algn="ctr">
                <a:lnSpc>
                  <a:spcPct val="115000"/>
                </a:lnSpc>
                <a:spcBef>
                  <a:spcPts val="580"/>
                </a:spcBef>
                <a:spcAft>
                  <a:spcPts val="0"/>
                </a:spcAft>
              </a:pP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Accredited</a:t>
              </a:r>
              <a:r>
                <a:rPr lang="en-US" sz="1920" b="1" spc="-1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by</a:t>
              </a:r>
              <a:r>
                <a:rPr lang="en-US" sz="1920" b="1" spc="-3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NBA</a:t>
              </a:r>
              <a:r>
                <a:rPr lang="en-US" sz="1920" b="1" spc="-2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(CSE,</a:t>
              </a:r>
              <a:r>
                <a:rPr lang="en-US" sz="1920" b="1" spc="-1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ECE</a:t>
              </a:r>
              <a:r>
                <a:rPr lang="en-US" sz="1920" b="1" spc="-1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&amp;</a:t>
              </a:r>
              <a:r>
                <a:rPr lang="en-US" sz="1920" b="1" spc="-2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EEE),</a:t>
              </a:r>
              <a:r>
                <a:rPr lang="en-US" sz="1920" b="1" spc="-1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Accredited</a:t>
              </a:r>
              <a:r>
                <a:rPr lang="en-US" sz="1920" b="1" spc="-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by</a:t>
              </a:r>
              <a:r>
                <a:rPr lang="en-US" sz="1920" b="1" spc="-3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NAAC</a:t>
              </a:r>
              <a:r>
                <a:rPr lang="en-US" sz="1920" b="1" spc="-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with</a:t>
              </a:r>
              <a:r>
                <a:rPr lang="en-US" sz="1920" b="1" spc="-1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‘A’</a:t>
              </a:r>
              <a:r>
                <a:rPr lang="en-US" sz="1920" b="1" spc="-20"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Grade</a:t>
              </a:r>
              <a:r>
                <a:rPr lang="en-US" sz="1920" b="1" spc="-23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ISO</a:t>
              </a:r>
              <a:r>
                <a:rPr lang="en-US" sz="1920" b="1" spc="-1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9001:</a:t>
              </a:r>
              <a:r>
                <a:rPr lang="en-US" sz="1920" b="1" spc="-1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2015</a:t>
              </a:r>
              <a:r>
                <a:rPr lang="en-US" sz="1920" b="1" spc="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Certified</a:t>
              </a:r>
              <a:r>
                <a:rPr lang="en-US" sz="1920" b="1" spc="5" dirty="0">
                  <a:solidFill>
                    <a:schemeClr val="bg1"/>
                  </a:solidFill>
                  <a:effectLst/>
                  <a:latin typeface="Times New Roman" panose="02020603050405020304" charset="0"/>
                  <a:ea typeface="Times New Roman" panose="02020603050405020304" charset="0"/>
                  <a:cs typeface="Times New Roman" panose="02020603050405020304" charset="0"/>
                </a:rPr>
                <a:t> </a:t>
              </a:r>
              <a:r>
                <a:rPr lang="en-US" sz="1920" b="1" dirty="0">
                  <a:solidFill>
                    <a:schemeClr val="bg1"/>
                  </a:solidFill>
                  <a:effectLst/>
                  <a:latin typeface="Times New Roman" panose="02020603050405020304" charset="0"/>
                  <a:ea typeface="Times New Roman" panose="02020603050405020304" charset="0"/>
                  <a:cs typeface="Times New Roman" panose="02020603050405020304" charset="0"/>
                </a:rPr>
                <a:t>Institution</a:t>
              </a:r>
              <a:endParaRPr lang="en-IN" sz="1920" b="1" dirty="0">
                <a:solidFill>
                  <a:schemeClr val="bg1"/>
                </a:solidFill>
                <a:effectLst/>
                <a:latin typeface="Times New Roman" panose="02020603050405020304" charset="0"/>
                <a:ea typeface="Times New Roman" panose="02020603050405020304" charset="0"/>
                <a:cs typeface="Times New Roman" panose="02020603050405020304" charset="0"/>
              </a:endParaRPr>
            </a:p>
            <a:p>
              <a:pPr algn="ctr"/>
              <a:r>
                <a:rPr lang="en-IN" sz="1920" b="1" dirty="0" err="1">
                  <a:solidFill>
                    <a:schemeClr val="bg1"/>
                  </a:solidFill>
                  <a:effectLst/>
                  <a:latin typeface="Times New Roman" panose="02020603050405020304" charset="0"/>
                  <a:ea typeface="Calibri" panose="020F0502020204030204" charset="0"/>
                  <a:cs typeface="Times New Roman" panose="02020603050405020304" charset="0"/>
                </a:rPr>
                <a:t>Pothavarappadu</a:t>
              </a:r>
              <a:r>
                <a:rPr lang="en-IN" sz="1920" b="1" spc="-25"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(V),</a:t>
              </a:r>
              <a:r>
                <a:rPr lang="en-IN" sz="1920" b="1" spc="-15"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(Via)</a:t>
              </a:r>
              <a:r>
                <a:rPr lang="en-IN" sz="1920" b="1" spc="-10"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err="1">
                  <a:solidFill>
                    <a:schemeClr val="bg1"/>
                  </a:solidFill>
                  <a:effectLst/>
                  <a:latin typeface="Times New Roman" panose="02020603050405020304" charset="0"/>
                  <a:ea typeface="Calibri" panose="020F0502020204030204" charset="0"/>
                  <a:cs typeface="Times New Roman" panose="02020603050405020304" charset="0"/>
                </a:rPr>
                <a:t>Nunna</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a:t>
              </a:r>
              <a:r>
                <a:rPr lang="en-IN" sz="1920" b="1" spc="10"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err="1">
                  <a:solidFill>
                    <a:schemeClr val="bg1"/>
                  </a:solidFill>
                  <a:effectLst/>
                  <a:latin typeface="Times New Roman" panose="02020603050405020304" charset="0"/>
                  <a:ea typeface="Calibri" panose="020F0502020204030204" charset="0"/>
                  <a:cs typeface="Times New Roman" panose="02020603050405020304" charset="0"/>
                </a:rPr>
                <a:t>Agiripalli</a:t>
              </a:r>
              <a:r>
                <a:rPr lang="en-IN" sz="1920" b="1" spc="-25"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(M),</a:t>
              </a:r>
              <a:r>
                <a:rPr lang="en-IN" sz="1920" b="1" spc="-10"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Krishna</a:t>
              </a:r>
              <a:r>
                <a:rPr lang="en-IN" sz="1920" b="1" spc="-15"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Dist.,</a:t>
              </a:r>
              <a:r>
                <a:rPr lang="en-IN" sz="1920" b="1" spc="-10"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PIN:</a:t>
              </a:r>
              <a:r>
                <a:rPr lang="en-IN" sz="1920" b="1" spc="-15"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521212,</a:t>
              </a:r>
              <a:r>
                <a:rPr lang="en-IN" sz="1920" b="1" spc="-10"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A.P,</a:t>
              </a:r>
              <a:r>
                <a:rPr lang="en-IN" sz="1920" b="1" spc="-10" dirty="0">
                  <a:solidFill>
                    <a:schemeClr val="bg1"/>
                  </a:solidFill>
                  <a:effectLst/>
                  <a:latin typeface="Times New Roman" panose="02020603050405020304" charset="0"/>
                  <a:ea typeface="Calibri" panose="020F0502020204030204" charset="0"/>
                  <a:cs typeface="Times New Roman" panose="02020603050405020304" charset="0"/>
                </a:rPr>
                <a:t> </a:t>
              </a:r>
              <a:r>
                <a:rPr lang="en-IN" sz="1920" b="1" dirty="0">
                  <a:solidFill>
                    <a:schemeClr val="bg1"/>
                  </a:solidFill>
                  <a:effectLst/>
                  <a:latin typeface="Times New Roman" panose="02020603050405020304" charset="0"/>
                  <a:ea typeface="Calibri" panose="020F0502020204030204" charset="0"/>
                  <a:cs typeface="Times New Roman" panose="02020603050405020304" charset="0"/>
                </a:rPr>
                <a:t>India</a:t>
              </a:r>
              <a:endParaRPr lang="en-IN" sz="1920" b="1" dirty="0">
                <a:solidFill>
                  <a:schemeClr val="bg1"/>
                </a:solidFill>
                <a:effectLst/>
                <a:latin typeface="Times New Roman" panose="02020603050405020304" charset="0"/>
                <a:ea typeface="Calibri" panose="020F0502020204030204" charset="0"/>
                <a:cs typeface="Times New Roman" panose="02020603050405020304" charset="0"/>
              </a:endParaRPr>
            </a:p>
          </p:txBody>
        </p:sp>
        <p:pic>
          <p:nvPicPr>
            <p:cNvPr id="17" name="Picture 16"/>
            <p:cNvPicPr>
              <a:picLocks noChangeAspect="1"/>
            </p:cNvPicPr>
            <p:nvPr/>
          </p:nvPicPr>
          <p:blipFill>
            <a:blip r:embed="rId3"/>
            <a:stretch>
              <a:fillRect/>
            </a:stretch>
          </p:blipFill>
          <p:spPr>
            <a:xfrm>
              <a:off x="1290" y="373"/>
              <a:ext cx="2258" cy="2424"/>
            </a:xfrm>
            <a:prstGeom prst="rect">
              <a:avLst/>
            </a:prstGeom>
            <a:ln>
              <a:noFill/>
            </a:ln>
            <a:effectLst/>
          </p:spPr>
        </p:pic>
      </p:grpSp>
      <p:sp>
        <p:nvSpPr>
          <p:cNvPr id="15" name="TextBox 14"/>
          <p:cNvSpPr txBox="1"/>
          <p:nvPr/>
        </p:nvSpPr>
        <p:spPr>
          <a:xfrm>
            <a:off x="1419860" y="2947670"/>
            <a:ext cx="11790680" cy="2513330"/>
          </a:xfrm>
          <a:prstGeom prst="rect">
            <a:avLst/>
          </a:prstGeom>
          <a:noFill/>
        </p:spPr>
        <p:txBody>
          <a:bodyPr wrap="square" anchor="ctr" anchorCtr="0">
            <a:noAutofit/>
          </a:bodyPr>
          <a:p>
            <a:pPr algn="ctr"/>
            <a:r>
              <a:rPr lang="en-IN" sz="6000" dirty="0">
                <a:solidFill>
                  <a:schemeClr val="bg1"/>
                </a:solidFill>
                <a:latin typeface="Rockwell Condensed (Headings)"/>
              </a:rPr>
              <a:t>RESUME ANALYSIS AND CANDIDATE RANKING SYSTEM</a:t>
            </a:r>
            <a:endParaRPr lang="en-IN" sz="6000" dirty="0">
              <a:solidFill>
                <a:schemeClr val="bg1"/>
              </a:solidFill>
              <a:latin typeface="Rockwell Condensed (Headings)"/>
            </a:endParaRPr>
          </a:p>
        </p:txBody>
      </p:sp>
      <p:sp>
        <p:nvSpPr>
          <p:cNvPr id="18" name="TextBox 10"/>
          <p:cNvSpPr txBox="1"/>
          <p:nvPr/>
        </p:nvSpPr>
        <p:spPr>
          <a:xfrm>
            <a:off x="1420495" y="6076950"/>
            <a:ext cx="11790680" cy="1753235"/>
          </a:xfrm>
          <a:prstGeom prst="rect">
            <a:avLst/>
          </a:prstGeom>
          <a:noFill/>
        </p:spPr>
        <p:txBody>
          <a:bodyPr wrap="square">
            <a:spAutoFit/>
          </a:bodyPr>
          <a:p>
            <a:r>
              <a:rPr lang="en-IN" b="1" dirty="0">
                <a:solidFill>
                  <a:schemeClr val="bg1"/>
                </a:solidFill>
                <a:latin typeface="Times New Roman" panose="02020603050405020304" charset="0"/>
                <a:cs typeface="Times New Roman" panose="02020603050405020304" charset="0"/>
              </a:rPr>
              <a:t>Project Batch: 4                                                                                    Project Guide:</a:t>
            </a:r>
            <a:endParaRPr lang="en-IN" b="1" dirty="0">
              <a:solidFill>
                <a:schemeClr val="bg1"/>
              </a:solidFill>
              <a:latin typeface="Times New Roman" panose="02020603050405020304" charset="0"/>
              <a:cs typeface="Times New Roman" panose="02020603050405020304" charset="0"/>
            </a:endParaRPr>
          </a:p>
          <a:p>
            <a:endParaRPr lang="en-IN" dirty="0">
              <a:solidFill>
                <a:schemeClr val="bg1"/>
              </a:solidFill>
              <a:latin typeface="Times New Roman" panose="02020603050405020304" charset="0"/>
              <a:cs typeface="Times New Roman" panose="02020603050405020304" charset="0"/>
            </a:endParaRPr>
          </a:p>
          <a:p>
            <a:r>
              <a:rPr lang="en-IN" dirty="0">
                <a:solidFill>
                  <a:schemeClr val="bg1"/>
                </a:solidFill>
                <a:latin typeface="Times New Roman" panose="02020603050405020304" charset="0"/>
                <a:cs typeface="Times New Roman" panose="02020603050405020304" charset="0"/>
              </a:rPr>
              <a:t>S. V. MADHAVA REDDY (20KN1A4255)                                           Dr SEVA SREEDHAR BABU</a:t>
            </a:r>
            <a:endParaRPr lang="en-IN" dirty="0">
              <a:solidFill>
                <a:schemeClr val="bg1"/>
              </a:solidFill>
              <a:latin typeface="Times New Roman" panose="02020603050405020304" charset="0"/>
              <a:cs typeface="Times New Roman" panose="02020603050405020304" charset="0"/>
            </a:endParaRPr>
          </a:p>
          <a:p>
            <a:r>
              <a:rPr lang="en-IN" dirty="0">
                <a:solidFill>
                  <a:schemeClr val="bg1"/>
                </a:solidFill>
                <a:latin typeface="Times New Roman" panose="02020603050405020304" charset="0"/>
                <a:cs typeface="Times New Roman" panose="02020603050405020304" charset="0"/>
                <a:sym typeface="+mn-ea"/>
              </a:rPr>
              <a:t>R. MOUNIKESWARI (21KN5A4205) </a:t>
            </a:r>
            <a:endParaRPr lang="en-IN" dirty="0">
              <a:solidFill>
                <a:schemeClr val="bg1"/>
              </a:solidFill>
              <a:latin typeface="Times New Roman" panose="02020603050405020304" charset="0"/>
              <a:cs typeface="Times New Roman" panose="02020603050405020304" charset="0"/>
              <a:sym typeface="+mn-ea"/>
            </a:endParaRPr>
          </a:p>
          <a:p>
            <a:r>
              <a:rPr lang="en-IN" dirty="0">
                <a:solidFill>
                  <a:schemeClr val="bg1"/>
                </a:solidFill>
                <a:latin typeface="Times New Roman" panose="02020603050405020304" charset="0"/>
                <a:cs typeface="Times New Roman" panose="02020603050405020304" charset="0"/>
                <a:sym typeface="+mn-ea"/>
              </a:rPr>
              <a:t>T. SANDEEP (20KN1A4260) </a:t>
            </a:r>
            <a:endParaRPr lang="en-IN" dirty="0">
              <a:solidFill>
                <a:schemeClr val="bg1"/>
              </a:solidFill>
              <a:latin typeface="Times New Roman" panose="02020603050405020304" charset="0"/>
              <a:cs typeface="Times New Roman" panose="02020603050405020304" charset="0"/>
              <a:sym typeface="+mn-ea"/>
            </a:endParaRPr>
          </a:p>
          <a:p>
            <a:r>
              <a:rPr lang="en-IN" dirty="0">
                <a:solidFill>
                  <a:schemeClr val="bg1"/>
                </a:solidFill>
                <a:latin typeface="Times New Roman" panose="02020603050405020304" charset="0"/>
                <a:cs typeface="Times New Roman" panose="02020603050405020304" charset="0"/>
                <a:sym typeface="+mn-ea"/>
              </a:rPr>
              <a:t>K. CHANDRA SEKHAR (20KN1A4223) </a:t>
            </a:r>
            <a:endParaRPr lang="en-IN" dirty="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09151A">
              <a:alpha val="75000"/>
            </a:srgbClr>
          </a:solidFill>
        </p:spPr>
      </p:sp>
      <p:sp>
        <p:nvSpPr>
          <p:cNvPr id="5" name="Text 1"/>
          <p:cNvSpPr/>
          <p:nvPr/>
        </p:nvSpPr>
        <p:spPr>
          <a:xfrm>
            <a:off x="2968466" y="971352"/>
            <a:ext cx="5033010" cy="629007"/>
          </a:xfrm>
          <a:prstGeom prst="rect">
            <a:avLst/>
          </a:prstGeom>
          <a:noFill/>
        </p:spPr>
        <p:txBody>
          <a:bodyPr wrap="none" rtlCol="0" anchor="t"/>
          <a:lstStyle/>
          <a:p>
            <a:pPr marL="0" indent="0">
              <a:lnSpc>
                <a:spcPts val="4955"/>
              </a:lnSpc>
              <a:buNone/>
            </a:pPr>
            <a:r>
              <a:rPr lang="en-US" sz="3965" b="1" dirty="0">
                <a:solidFill>
                  <a:srgbClr val="F5F0F0"/>
                </a:solidFill>
                <a:latin typeface="Times New Roman" panose="02020603050405020304" charset="0"/>
                <a:ea typeface="adonis-web" pitchFamily="34" charset="-122"/>
                <a:cs typeface="Times New Roman" panose="02020603050405020304" charset="0"/>
              </a:rPr>
              <a:t>System Architecture</a:t>
            </a:r>
            <a:endParaRPr lang="en-US" sz="3965" b="1" dirty="0">
              <a:solidFill>
                <a:srgbClr val="F5F0F0"/>
              </a:solidFill>
              <a:latin typeface="Times New Roman" panose="02020603050405020304" charset="0"/>
              <a:ea typeface="adonis-web" pitchFamily="34" charset="-122"/>
              <a:cs typeface="Times New Roman" panose="02020603050405020304" charset="0"/>
            </a:endParaRPr>
          </a:p>
        </p:txBody>
      </p:sp>
      <p:pic>
        <p:nvPicPr>
          <p:cNvPr id="6" name="Image 2" descr="preencoded.png"/>
          <p:cNvPicPr>
            <a:picLocks noChangeAspect="1"/>
          </p:cNvPicPr>
          <p:nvPr/>
        </p:nvPicPr>
        <p:blipFill>
          <a:blip r:embed="rId2"/>
          <a:stretch>
            <a:fillRect/>
          </a:stretch>
        </p:blipFill>
        <p:spPr>
          <a:xfrm>
            <a:off x="2969101" y="2255361"/>
            <a:ext cx="2897743" cy="805220"/>
          </a:xfrm>
          <a:prstGeom prst="rect">
            <a:avLst/>
          </a:prstGeom>
        </p:spPr>
      </p:pic>
      <p:sp>
        <p:nvSpPr>
          <p:cNvPr id="7" name="Text 2"/>
          <p:cNvSpPr/>
          <p:nvPr/>
        </p:nvSpPr>
        <p:spPr>
          <a:xfrm>
            <a:off x="3170317" y="3362523"/>
            <a:ext cx="2495312" cy="314563"/>
          </a:xfrm>
          <a:prstGeom prst="rect">
            <a:avLst/>
          </a:prstGeom>
          <a:noFill/>
        </p:spPr>
        <p:txBody>
          <a:bodyPr wrap="none" rtlCol="0" anchor="t"/>
          <a:lstStyle/>
          <a:p>
            <a:pPr marL="0" indent="0" algn="l">
              <a:lnSpc>
                <a:spcPts val="247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User Interface</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8" name="Text 3"/>
          <p:cNvSpPr/>
          <p:nvPr/>
        </p:nvSpPr>
        <p:spPr>
          <a:xfrm>
            <a:off x="3170555" y="3797935"/>
            <a:ext cx="2495550" cy="2660015"/>
          </a:xfrm>
          <a:prstGeom prst="rect">
            <a:avLst/>
          </a:prstGeom>
          <a:noFill/>
        </p:spPr>
        <p:txBody>
          <a:bodyPr wrap="square" rtlCol="0" anchor="t"/>
          <a:lstStyle/>
          <a:p>
            <a:pPr marL="0" indent="0" algn="l">
              <a:lnSpc>
                <a:spcPts val="253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web-based user interface allows recruiters to upload resumes and job descriptions, initiating the automated screening process.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pic>
        <p:nvPicPr>
          <p:cNvPr id="9" name="Image 3" descr="preencoded.png"/>
          <p:cNvPicPr>
            <a:picLocks noChangeAspect="1"/>
          </p:cNvPicPr>
          <p:nvPr/>
        </p:nvPicPr>
        <p:blipFill>
          <a:blip r:embed="rId3"/>
          <a:stretch>
            <a:fillRect/>
          </a:stretch>
        </p:blipFill>
        <p:spPr>
          <a:xfrm>
            <a:off x="5866844" y="2255361"/>
            <a:ext cx="2897743" cy="805220"/>
          </a:xfrm>
          <a:prstGeom prst="rect">
            <a:avLst/>
          </a:prstGeom>
        </p:spPr>
      </p:pic>
      <p:sp>
        <p:nvSpPr>
          <p:cNvPr id="10" name="Text 4"/>
          <p:cNvSpPr/>
          <p:nvPr/>
        </p:nvSpPr>
        <p:spPr>
          <a:xfrm>
            <a:off x="6068060" y="3362523"/>
            <a:ext cx="2495312" cy="314563"/>
          </a:xfrm>
          <a:prstGeom prst="rect">
            <a:avLst/>
          </a:prstGeom>
          <a:noFill/>
        </p:spPr>
        <p:txBody>
          <a:bodyPr wrap="none" rtlCol="0" anchor="t"/>
          <a:lstStyle/>
          <a:p>
            <a:pPr marL="0" indent="0" algn="l">
              <a:lnSpc>
                <a:spcPts val="247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Backend Processing</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1" name="Text 5"/>
          <p:cNvSpPr/>
          <p:nvPr/>
        </p:nvSpPr>
        <p:spPr>
          <a:xfrm>
            <a:off x="6068060" y="3797935"/>
            <a:ext cx="2495550" cy="2660015"/>
          </a:xfrm>
          <a:prstGeom prst="rect">
            <a:avLst/>
          </a:prstGeom>
          <a:noFill/>
        </p:spPr>
        <p:txBody>
          <a:bodyPr wrap="square" rtlCol="0" anchor="t"/>
          <a:lstStyle/>
          <a:p>
            <a:pPr marL="0" indent="0" algn="l">
              <a:lnSpc>
                <a:spcPts val="253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backend server receives the uploaded data, extracts text, preprocesses it, and applies NLP and machine learning algorithms to analyze the content.</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pic>
        <p:nvPicPr>
          <p:cNvPr id="12" name="Image 4" descr="preencoded.png"/>
          <p:cNvPicPr>
            <a:picLocks noChangeAspect="1"/>
          </p:cNvPicPr>
          <p:nvPr/>
        </p:nvPicPr>
        <p:blipFill>
          <a:blip r:embed="rId4"/>
          <a:stretch>
            <a:fillRect/>
          </a:stretch>
        </p:blipFill>
        <p:spPr>
          <a:xfrm>
            <a:off x="8764588" y="2255361"/>
            <a:ext cx="2897862" cy="805220"/>
          </a:xfrm>
          <a:prstGeom prst="rect">
            <a:avLst/>
          </a:prstGeom>
        </p:spPr>
      </p:pic>
      <p:sp>
        <p:nvSpPr>
          <p:cNvPr id="13" name="Text 6"/>
          <p:cNvSpPr/>
          <p:nvPr/>
        </p:nvSpPr>
        <p:spPr>
          <a:xfrm>
            <a:off x="8965803" y="3362523"/>
            <a:ext cx="2495431" cy="314563"/>
          </a:xfrm>
          <a:prstGeom prst="rect">
            <a:avLst/>
          </a:prstGeom>
          <a:noFill/>
        </p:spPr>
        <p:txBody>
          <a:bodyPr wrap="none" rtlCol="0" anchor="t"/>
          <a:lstStyle/>
          <a:p>
            <a:pPr marL="0" indent="0" algn="l">
              <a:lnSpc>
                <a:spcPts val="247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Candidate Ranking</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4" name="Text 7"/>
          <p:cNvSpPr/>
          <p:nvPr/>
        </p:nvSpPr>
        <p:spPr>
          <a:xfrm>
            <a:off x="8965565" y="3797935"/>
            <a:ext cx="2495550" cy="2660015"/>
          </a:xfrm>
          <a:prstGeom prst="rect">
            <a:avLst/>
          </a:prstGeom>
          <a:noFill/>
        </p:spPr>
        <p:txBody>
          <a:bodyPr wrap="square" rtlCol="0" anchor="t"/>
          <a:lstStyle/>
          <a:p>
            <a:pPr marL="0" indent="0" algn="l">
              <a:lnSpc>
                <a:spcPts val="2535"/>
              </a:lnSpc>
              <a:buNone/>
            </a:pPr>
            <a:r>
              <a:rPr lang="en-US" sz="2000" dirty="0">
                <a:solidFill>
                  <a:srgbClr val="E2E6E9"/>
                </a:solidFill>
                <a:latin typeface="Times New Roman" panose="02020603050405020304" charset="0"/>
                <a:ea typeface="adonis-web" pitchFamily="34" charset="-122"/>
                <a:cs typeface="Times New Roman" panose="02020603050405020304" charset="0"/>
              </a:rPr>
              <a:t>Based on the analysis, the system ranks the candidates according to their suitability for the job role, presenting the results to the user interface.</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nvGrpSpPr>
          <p:cNvPr id="16" name="Group 15"/>
          <p:cNvGrpSpPr/>
          <p:nvPr/>
        </p:nvGrpSpPr>
        <p:grpSpPr>
          <a:xfrm>
            <a:off x="13892530" y="7461250"/>
            <a:ext cx="369570" cy="400050"/>
            <a:chOff x="21878" y="11750"/>
            <a:chExt cx="582" cy="630"/>
          </a:xfrm>
        </p:grpSpPr>
        <p:sp>
          <p:nvSpPr>
            <p:cNvPr id="19"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17"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10</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09151A">
              <a:alpha val="75000"/>
            </a:srgbClr>
          </a:solidFill>
        </p:spPr>
      </p:sp>
      <p:sp>
        <p:nvSpPr>
          <p:cNvPr id="5" name="Text 1"/>
          <p:cNvSpPr/>
          <p:nvPr/>
        </p:nvSpPr>
        <p:spPr>
          <a:xfrm>
            <a:off x="4798695" y="440492"/>
            <a:ext cx="5033010" cy="629007"/>
          </a:xfrm>
          <a:prstGeom prst="rect">
            <a:avLst/>
          </a:prstGeom>
          <a:noFill/>
        </p:spPr>
        <p:txBody>
          <a:bodyPr wrap="none" rtlCol="0" anchor="t"/>
          <a:lstStyle/>
          <a:p>
            <a:pPr marL="0" indent="0" algn="ctr">
              <a:lnSpc>
                <a:spcPts val="4955"/>
              </a:lnSpc>
              <a:buNone/>
            </a:pPr>
            <a:r>
              <a:rPr lang="en-IN" altLang="en-US" sz="3965" b="1" dirty="0">
                <a:solidFill>
                  <a:srgbClr val="F5F0F0"/>
                </a:solidFill>
                <a:latin typeface="Times New Roman" panose="02020603050405020304" charset="0"/>
                <a:ea typeface="adonis-web" pitchFamily="34" charset="-122"/>
                <a:cs typeface="Times New Roman" panose="02020603050405020304" charset="0"/>
              </a:rPr>
              <a:t>Flow Chart</a:t>
            </a:r>
            <a:endParaRPr lang="en-IN" altLang="en-US" sz="3965" b="1" dirty="0">
              <a:solidFill>
                <a:srgbClr val="F5F0F0"/>
              </a:solidFill>
              <a:latin typeface="Times New Roman" panose="02020603050405020304" charset="0"/>
              <a:ea typeface="adonis-web" pitchFamily="34" charset="-122"/>
              <a:cs typeface="Times New Roman" panose="02020603050405020304" charset="0"/>
            </a:endParaRPr>
          </a:p>
        </p:txBody>
      </p:sp>
      <p:pic>
        <p:nvPicPr>
          <p:cNvPr id="15" name="Picture 14" descr="Batch - 4 FlowChart"/>
          <p:cNvPicPr>
            <a:picLocks noChangeAspect="1"/>
          </p:cNvPicPr>
          <p:nvPr/>
        </p:nvPicPr>
        <p:blipFill>
          <a:blip r:embed="rId2"/>
          <a:srcRect l="14337" t="10817" r="4527" b="9894"/>
          <a:stretch>
            <a:fillRect/>
          </a:stretch>
        </p:blipFill>
        <p:spPr>
          <a:xfrm>
            <a:off x="3154680" y="1353820"/>
            <a:ext cx="8321040" cy="6283325"/>
          </a:xfrm>
          <a:prstGeom prst="rect">
            <a:avLst/>
          </a:prstGeom>
        </p:spPr>
      </p:pic>
      <p:grpSp>
        <p:nvGrpSpPr>
          <p:cNvPr id="16" name="Group 15"/>
          <p:cNvGrpSpPr/>
          <p:nvPr/>
        </p:nvGrpSpPr>
        <p:grpSpPr>
          <a:xfrm>
            <a:off x="13892530" y="7461250"/>
            <a:ext cx="369570" cy="400050"/>
            <a:chOff x="21878" y="11750"/>
            <a:chExt cx="582" cy="630"/>
          </a:xfrm>
        </p:grpSpPr>
        <p:sp>
          <p:nvSpPr>
            <p:cNvPr id="19"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17"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11</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861304"/>
            <a:ext cx="5554980" cy="694373"/>
          </a:xfrm>
          <a:prstGeom prst="rect">
            <a:avLst/>
          </a:prstGeom>
          <a:noFill/>
        </p:spPr>
        <p:txBody>
          <a:bodyPr wrap="none" rtlCol="0" anchor="t"/>
          <a:lstStyle/>
          <a:p>
            <a:pPr marL="0" indent="0">
              <a:lnSpc>
                <a:spcPts val="5470"/>
              </a:lnSpc>
              <a:buNone/>
            </a:pPr>
            <a:r>
              <a:rPr lang="en-US" sz="4375" b="1" dirty="0">
                <a:solidFill>
                  <a:srgbClr val="F5F0F0"/>
                </a:solidFill>
                <a:latin typeface="Times New Roman" panose="02020603050405020304" charset="0"/>
                <a:ea typeface="adonis-web" pitchFamily="34" charset="-122"/>
                <a:cs typeface="Times New Roman" panose="02020603050405020304" charset="0"/>
              </a:rPr>
              <a:t>Key Benefits</a:t>
            </a:r>
            <a:endParaRPr lang="en-US" sz="4375" b="1" dirty="0">
              <a:solidFill>
                <a:srgbClr val="F5F0F0"/>
              </a:solidFill>
              <a:latin typeface="Times New Roman" panose="02020603050405020304" charset="0"/>
              <a:ea typeface="adonis-web" pitchFamily="34" charset="-122"/>
              <a:cs typeface="Times New Roman" panose="02020603050405020304" charset="0"/>
            </a:endParaRPr>
          </a:p>
        </p:txBody>
      </p:sp>
      <p:sp>
        <p:nvSpPr>
          <p:cNvPr id="5" name="Text 2"/>
          <p:cNvSpPr/>
          <p:nvPr/>
        </p:nvSpPr>
        <p:spPr>
          <a:xfrm>
            <a:off x="2517696" y="3111103"/>
            <a:ext cx="2777490" cy="347186"/>
          </a:xfrm>
          <a:prstGeom prst="rect">
            <a:avLst/>
          </a:prstGeom>
          <a:noFill/>
        </p:spPr>
        <p:txBody>
          <a:bodyPr wrap="none" rtlCol="0" anchor="t"/>
          <a:lstStyle/>
          <a:p>
            <a:pPr marL="0" indent="0">
              <a:lnSpc>
                <a:spcPts val="2735"/>
              </a:lnSpc>
              <a:buNone/>
            </a:pPr>
            <a:r>
              <a:rPr lang="en-US" sz="2400" b="1" dirty="0">
                <a:solidFill>
                  <a:srgbClr val="F5F0F0"/>
                </a:solidFill>
                <a:latin typeface="Times New Roman" panose="02020603050405020304" charset="0"/>
                <a:ea typeface="adonis-web" pitchFamily="34" charset="-122"/>
                <a:cs typeface="Times New Roman" panose="02020603050405020304" charset="0"/>
              </a:rPr>
              <a:t>Improved Efficiency</a:t>
            </a:r>
            <a:endParaRPr lang="en-US" sz="2400" b="1" dirty="0">
              <a:solidFill>
                <a:srgbClr val="F5F0F0"/>
              </a:solidFill>
              <a:latin typeface="Times New Roman" panose="02020603050405020304" charset="0"/>
              <a:ea typeface="adonis-web" pitchFamily="34" charset="-122"/>
              <a:cs typeface="Times New Roman" panose="02020603050405020304" charset="0"/>
            </a:endParaRPr>
          </a:p>
        </p:txBody>
      </p:sp>
      <p:sp>
        <p:nvSpPr>
          <p:cNvPr id="6" name="Text 3"/>
          <p:cNvSpPr/>
          <p:nvPr/>
        </p:nvSpPr>
        <p:spPr>
          <a:xfrm>
            <a:off x="2517696" y="3680460"/>
            <a:ext cx="2836545" cy="2132409"/>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automated system significantly reduces the time and effort required for manual resume screening, allowing HR professionals to focus on more strategic tasks.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7" name="Text 4"/>
          <p:cNvSpPr/>
          <p:nvPr/>
        </p:nvSpPr>
        <p:spPr>
          <a:xfrm>
            <a:off x="5903833" y="3111103"/>
            <a:ext cx="2777490" cy="347186"/>
          </a:xfrm>
          <a:prstGeom prst="rect">
            <a:avLst/>
          </a:prstGeom>
          <a:noFill/>
        </p:spPr>
        <p:txBody>
          <a:bodyPr wrap="none" rtlCol="0" anchor="t"/>
          <a:lstStyle/>
          <a:p>
            <a:pPr marL="0" indent="0">
              <a:lnSpc>
                <a:spcPts val="2735"/>
              </a:lnSpc>
              <a:buNone/>
            </a:pPr>
            <a:r>
              <a:rPr lang="en-US" sz="2400" b="1" dirty="0">
                <a:solidFill>
                  <a:srgbClr val="F5F0F0"/>
                </a:solidFill>
                <a:latin typeface="Times New Roman" panose="02020603050405020304" charset="0"/>
                <a:ea typeface="adonis-web" pitchFamily="34" charset="-122"/>
                <a:cs typeface="Times New Roman" panose="02020603050405020304" charset="0"/>
              </a:rPr>
              <a:t>Consistent Evaluation</a:t>
            </a:r>
            <a:endParaRPr lang="en-US" sz="2400" b="1" dirty="0">
              <a:solidFill>
                <a:srgbClr val="F5F0F0"/>
              </a:solidFill>
              <a:latin typeface="Times New Roman" panose="02020603050405020304" charset="0"/>
              <a:ea typeface="adonis-web" pitchFamily="34" charset="-122"/>
              <a:cs typeface="Times New Roman" panose="02020603050405020304" charset="0"/>
            </a:endParaRPr>
          </a:p>
        </p:txBody>
      </p:sp>
      <p:sp>
        <p:nvSpPr>
          <p:cNvPr id="8" name="Text 5"/>
          <p:cNvSpPr/>
          <p:nvPr/>
        </p:nvSpPr>
        <p:spPr>
          <a:xfrm>
            <a:off x="5903833" y="3680460"/>
            <a:ext cx="2836545" cy="2487811"/>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application of standardized algorithms and criteria ensures consistent and objective assessment of candidate resumes, minimizing the impact of human biases.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9" name="Text 6"/>
          <p:cNvSpPr/>
          <p:nvPr/>
        </p:nvSpPr>
        <p:spPr>
          <a:xfrm>
            <a:off x="9289971" y="3111103"/>
            <a:ext cx="2777490" cy="347186"/>
          </a:xfrm>
          <a:prstGeom prst="rect">
            <a:avLst/>
          </a:prstGeom>
          <a:noFill/>
        </p:spPr>
        <p:txBody>
          <a:bodyPr wrap="none" rtlCol="0" anchor="t"/>
          <a:lstStyle/>
          <a:p>
            <a:pPr marL="0" indent="0">
              <a:lnSpc>
                <a:spcPts val="2735"/>
              </a:lnSpc>
              <a:buNone/>
            </a:pPr>
            <a:r>
              <a:rPr lang="en-US" sz="2400" b="1" dirty="0">
                <a:solidFill>
                  <a:srgbClr val="F5F0F0"/>
                </a:solidFill>
                <a:latin typeface="Times New Roman" panose="02020603050405020304" charset="0"/>
                <a:ea typeface="adonis-web" pitchFamily="34" charset="-122"/>
                <a:cs typeface="Times New Roman" panose="02020603050405020304" charset="0"/>
              </a:rPr>
              <a:t>Enhanced Scalability</a:t>
            </a:r>
            <a:endParaRPr lang="en-US" sz="2400" b="1" dirty="0">
              <a:solidFill>
                <a:srgbClr val="F5F0F0"/>
              </a:solidFill>
              <a:latin typeface="Times New Roman" panose="02020603050405020304" charset="0"/>
              <a:ea typeface="adonis-web" pitchFamily="34" charset="-122"/>
              <a:cs typeface="Times New Roman" panose="02020603050405020304" charset="0"/>
            </a:endParaRPr>
          </a:p>
        </p:txBody>
      </p:sp>
      <p:sp>
        <p:nvSpPr>
          <p:cNvPr id="10" name="Text 7"/>
          <p:cNvSpPr/>
          <p:nvPr/>
        </p:nvSpPr>
        <p:spPr>
          <a:xfrm>
            <a:off x="9289971" y="3680460"/>
            <a:ext cx="2836545" cy="2132409"/>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automated system can handle large volumes of resumes, ensuring timely processing of applications even during peak recruitment periods.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nvGrpSpPr>
          <p:cNvPr id="12" name="Group 11"/>
          <p:cNvGrpSpPr/>
          <p:nvPr/>
        </p:nvGrpSpPr>
        <p:grpSpPr>
          <a:xfrm>
            <a:off x="13892530" y="7461250"/>
            <a:ext cx="369570" cy="400050"/>
            <a:chOff x="21878" y="11750"/>
            <a:chExt cx="582" cy="630"/>
          </a:xfrm>
        </p:grpSpPr>
        <p:sp>
          <p:nvSpPr>
            <p:cNvPr id="19"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13"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12</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5" name="Shape 2"/>
          <p:cNvSpPr/>
          <p:nvPr/>
        </p:nvSpPr>
        <p:spPr>
          <a:xfrm>
            <a:off x="4972050" y="2642235"/>
            <a:ext cx="4686300" cy="2945130"/>
          </a:xfrm>
          <a:prstGeom prst="roundRect">
            <a:avLst>
              <a:gd name="adj" fmla="val 3680"/>
            </a:avLst>
          </a:prstGeom>
          <a:solidFill>
            <a:srgbClr val="003180"/>
          </a:solidFill>
          <a:ln w="7620">
            <a:solidFill>
              <a:srgbClr val="194A99"/>
            </a:solidFill>
            <a:prstDash val="solid"/>
          </a:ln>
        </p:spPr>
      </p:sp>
      <p:sp>
        <p:nvSpPr>
          <p:cNvPr id="4" name="Text 1"/>
          <p:cNvSpPr/>
          <p:nvPr/>
        </p:nvSpPr>
        <p:spPr>
          <a:xfrm>
            <a:off x="4562475" y="3717925"/>
            <a:ext cx="5554980" cy="793115"/>
          </a:xfrm>
          <a:prstGeom prst="rect">
            <a:avLst/>
          </a:prstGeom>
          <a:noFill/>
        </p:spPr>
        <p:txBody>
          <a:bodyPr wrap="none" rtlCol="0" anchor="t"/>
          <a:p>
            <a:pPr marL="0" indent="0" algn="ctr">
              <a:lnSpc>
                <a:spcPts val="5470"/>
              </a:lnSpc>
              <a:buNone/>
            </a:pPr>
            <a:r>
              <a:rPr lang="en-IN" altLang="en-US" sz="5400" b="1" dirty="0">
                <a:solidFill>
                  <a:srgbClr val="F5F0F0"/>
                </a:solidFill>
                <a:latin typeface="Times New Roman" panose="02020603050405020304" charset="0"/>
                <a:ea typeface="adonis-web" pitchFamily="34" charset="-122"/>
                <a:cs typeface="Times New Roman" panose="02020603050405020304" charset="0"/>
              </a:rPr>
              <a:t>Execution</a:t>
            </a:r>
            <a:endParaRPr lang="en-IN" altLang="en-US" sz="5400" b="1" dirty="0">
              <a:solidFill>
                <a:srgbClr val="F5F0F0"/>
              </a:solidFill>
              <a:latin typeface="Times New Roman" panose="02020603050405020304" charset="0"/>
              <a:ea typeface="adonis-web" pitchFamily="34" charset="-122"/>
              <a:cs typeface="Times New Roman" panose="02020603050405020304" charset="0"/>
            </a:endParaRPr>
          </a:p>
        </p:txBody>
      </p:sp>
      <p:grpSp>
        <p:nvGrpSpPr>
          <p:cNvPr id="6" name="Group 5"/>
          <p:cNvGrpSpPr/>
          <p:nvPr/>
        </p:nvGrpSpPr>
        <p:grpSpPr>
          <a:xfrm>
            <a:off x="13892530" y="7461250"/>
            <a:ext cx="369570" cy="400050"/>
            <a:chOff x="21878" y="11750"/>
            <a:chExt cx="582" cy="630"/>
          </a:xfrm>
        </p:grpSpPr>
        <p:sp>
          <p:nvSpPr>
            <p:cNvPr id="19"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12"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13</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1745536" y="499547"/>
            <a:ext cx="5554980" cy="694373"/>
          </a:xfrm>
          <a:prstGeom prst="rect">
            <a:avLst/>
          </a:prstGeom>
          <a:noFill/>
        </p:spPr>
        <p:txBody>
          <a:bodyPr wrap="none" rtlCol="0" anchor="t"/>
          <a:p>
            <a:pPr marL="0" indent="0">
              <a:lnSpc>
                <a:spcPts val="5470"/>
              </a:lnSpc>
              <a:buNone/>
            </a:pPr>
            <a:r>
              <a:rPr lang="en-IN" altLang="en-US" sz="4375" b="1" dirty="0">
                <a:solidFill>
                  <a:srgbClr val="F5F0F0"/>
                </a:solidFill>
                <a:latin typeface="Times New Roman" panose="02020603050405020304" charset="0"/>
                <a:ea typeface="adonis-web" pitchFamily="34" charset="-122"/>
                <a:cs typeface="Times New Roman" panose="02020603050405020304" charset="0"/>
              </a:rPr>
              <a:t>Result</a:t>
            </a:r>
            <a:endParaRPr lang="en-IN" altLang="en-US" sz="4375" b="1" dirty="0">
              <a:solidFill>
                <a:srgbClr val="F5F0F0"/>
              </a:solidFill>
              <a:latin typeface="Times New Roman" panose="02020603050405020304" charset="0"/>
              <a:ea typeface="adonis-web" pitchFamily="34" charset="-122"/>
              <a:cs typeface="Times New Roman" panose="02020603050405020304" charset="0"/>
            </a:endParaRPr>
          </a:p>
        </p:txBody>
      </p:sp>
      <p:pic>
        <p:nvPicPr>
          <p:cNvPr id="6" name="Picture 5"/>
          <p:cNvPicPr>
            <a:picLocks noChangeAspect="1"/>
          </p:cNvPicPr>
          <p:nvPr/>
        </p:nvPicPr>
        <p:blipFill>
          <a:blip r:embed="rId2"/>
          <a:stretch>
            <a:fillRect/>
          </a:stretch>
        </p:blipFill>
        <p:spPr>
          <a:xfrm>
            <a:off x="1745298" y="1428750"/>
            <a:ext cx="11139805" cy="6266180"/>
          </a:xfrm>
          <a:prstGeom prst="rect">
            <a:avLst/>
          </a:prstGeom>
        </p:spPr>
      </p:pic>
      <p:grpSp>
        <p:nvGrpSpPr>
          <p:cNvPr id="5" name="Group 4"/>
          <p:cNvGrpSpPr/>
          <p:nvPr/>
        </p:nvGrpSpPr>
        <p:grpSpPr>
          <a:xfrm>
            <a:off x="13892530" y="7461250"/>
            <a:ext cx="369570" cy="400050"/>
            <a:chOff x="21878" y="11750"/>
            <a:chExt cx="582" cy="630"/>
          </a:xfrm>
        </p:grpSpPr>
        <p:sp>
          <p:nvSpPr>
            <p:cNvPr id="19"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12"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14</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499547"/>
            <a:ext cx="5554980" cy="694373"/>
          </a:xfrm>
          <a:prstGeom prst="rect">
            <a:avLst/>
          </a:prstGeom>
          <a:noFill/>
        </p:spPr>
        <p:txBody>
          <a:bodyPr wrap="none" rtlCol="0" anchor="t"/>
          <a:lstStyle/>
          <a:p>
            <a:pPr marL="0" indent="0">
              <a:lnSpc>
                <a:spcPts val="5470"/>
              </a:lnSpc>
              <a:buNone/>
            </a:pPr>
            <a:r>
              <a:rPr lang="en-US" sz="4375" b="1" dirty="0">
                <a:solidFill>
                  <a:srgbClr val="F5F0F0"/>
                </a:solidFill>
                <a:latin typeface="Times New Roman" panose="02020603050405020304" charset="0"/>
                <a:ea typeface="adonis-web" pitchFamily="34" charset="-122"/>
                <a:cs typeface="Times New Roman" panose="02020603050405020304" charset="0"/>
              </a:rPr>
              <a:t>Future Enhancements</a:t>
            </a:r>
            <a:endParaRPr lang="en-US" sz="4375" b="1" dirty="0">
              <a:solidFill>
                <a:srgbClr val="F5F0F0"/>
              </a:solidFill>
              <a:latin typeface="Times New Roman" panose="02020603050405020304" charset="0"/>
              <a:ea typeface="adonis-web" pitchFamily="34" charset="-122"/>
              <a:cs typeface="Times New Roman" panose="02020603050405020304" charset="0"/>
            </a:endParaRPr>
          </a:p>
        </p:txBody>
      </p:sp>
      <p:grpSp>
        <p:nvGrpSpPr>
          <p:cNvPr id="22" name="Group 21"/>
          <p:cNvGrpSpPr/>
          <p:nvPr/>
        </p:nvGrpSpPr>
        <p:grpSpPr>
          <a:xfrm>
            <a:off x="2517775" y="1478915"/>
            <a:ext cx="9594850" cy="6120130"/>
            <a:chOff x="3965" y="2562"/>
            <a:chExt cx="15110" cy="9638"/>
          </a:xfrm>
        </p:grpSpPr>
        <p:grpSp>
          <p:nvGrpSpPr>
            <p:cNvPr id="18" name="Group 17"/>
            <p:cNvGrpSpPr/>
            <p:nvPr/>
          </p:nvGrpSpPr>
          <p:grpSpPr>
            <a:xfrm>
              <a:off x="3965" y="2562"/>
              <a:ext cx="7380" cy="4638"/>
              <a:chOff x="3965" y="2923"/>
              <a:chExt cx="7380" cy="4638"/>
            </a:xfrm>
          </p:grpSpPr>
          <p:sp>
            <p:nvSpPr>
              <p:cNvPr id="5" name="Shape 2"/>
              <p:cNvSpPr/>
              <p:nvPr/>
            </p:nvSpPr>
            <p:spPr>
              <a:xfrm>
                <a:off x="3965" y="2923"/>
                <a:ext cx="7380" cy="4638"/>
              </a:xfrm>
              <a:prstGeom prst="roundRect">
                <a:avLst>
                  <a:gd name="adj" fmla="val 3680"/>
                </a:avLst>
              </a:prstGeom>
              <a:solidFill>
                <a:srgbClr val="003180"/>
              </a:solidFill>
              <a:ln w="7620">
                <a:solidFill>
                  <a:srgbClr val="194A99"/>
                </a:solidFill>
                <a:prstDash val="solid"/>
              </a:ln>
            </p:spPr>
          </p:sp>
          <p:sp>
            <p:nvSpPr>
              <p:cNvPr id="6" name="Text 3"/>
              <p:cNvSpPr/>
              <p:nvPr/>
            </p:nvSpPr>
            <p:spPr>
              <a:xfrm>
                <a:off x="4327" y="3285"/>
                <a:ext cx="4374" cy="547"/>
              </a:xfrm>
              <a:prstGeom prst="rect">
                <a:avLst/>
              </a:prstGeom>
              <a:noFill/>
            </p:spPr>
            <p:txBody>
              <a:bodyPr wrap="none" rtlCol="0" anchor="t"/>
              <a:lstStyle/>
              <a:p>
                <a:pPr marL="0" indent="0">
                  <a:lnSpc>
                    <a:spcPts val="273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Continuous Learning</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7" name="Text 4"/>
              <p:cNvSpPr/>
              <p:nvPr/>
            </p:nvSpPr>
            <p:spPr>
              <a:xfrm>
                <a:off x="4327" y="4041"/>
                <a:ext cx="6656" cy="3476"/>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Incorporating feedback loops and continuous model updates to enable the system to learn and improve its candidate ranking accuracy over time, adapting to changing job requirements and market dynamics.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19" name="Group 18"/>
            <p:cNvGrpSpPr/>
            <p:nvPr/>
          </p:nvGrpSpPr>
          <p:grpSpPr>
            <a:xfrm>
              <a:off x="11695" y="2562"/>
              <a:ext cx="7380" cy="4650"/>
              <a:chOff x="11695" y="2923"/>
              <a:chExt cx="7380" cy="4650"/>
            </a:xfrm>
          </p:grpSpPr>
          <p:sp>
            <p:nvSpPr>
              <p:cNvPr id="8" name="Shape 5"/>
              <p:cNvSpPr/>
              <p:nvPr/>
            </p:nvSpPr>
            <p:spPr>
              <a:xfrm>
                <a:off x="11695" y="2923"/>
                <a:ext cx="7380" cy="4650"/>
              </a:xfrm>
              <a:prstGeom prst="roundRect">
                <a:avLst>
                  <a:gd name="adj" fmla="val 3680"/>
                </a:avLst>
              </a:prstGeom>
              <a:solidFill>
                <a:srgbClr val="003180"/>
              </a:solidFill>
              <a:ln w="7620">
                <a:solidFill>
                  <a:srgbClr val="194A99"/>
                </a:solidFill>
                <a:prstDash val="solid"/>
              </a:ln>
            </p:spPr>
          </p:sp>
          <p:sp>
            <p:nvSpPr>
              <p:cNvPr id="9" name="Text 6"/>
              <p:cNvSpPr/>
              <p:nvPr/>
            </p:nvSpPr>
            <p:spPr>
              <a:xfrm>
                <a:off x="12057" y="3285"/>
                <a:ext cx="4374" cy="547"/>
              </a:xfrm>
              <a:prstGeom prst="rect">
                <a:avLst/>
              </a:prstGeom>
              <a:noFill/>
            </p:spPr>
            <p:txBody>
              <a:bodyPr wrap="none" rtlCol="0" anchor="t"/>
              <a:lstStyle/>
              <a:p>
                <a:pPr marL="0" indent="0">
                  <a:lnSpc>
                    <a:spcPts val="273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Multi-Lingual Support</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0" name="Text 7"/>
              <p:cNvSpPr/>
              <p:nvPr/>
            </p:nvSpPr>
            <p:spPr>
              <a:xfrm>
                <a:off x="12057" y="4041"/>
                <a:ext cx="6656" cy="3476"/>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Expanding the system's </a:t>
                </a:r>
                <a:r>
                  <a:rPr lang="en-US" sz="2000" dirty="0">
                    <a:solidFill>
                      <a:srgbClr val="E6E6E6"/>
                    </a:solidFill>
                    <a:latin typeface="Times New Roman" panose="02020603050405020304" charset="0"/>
                    <a:ea typeface="adonis-web" pitchFamily="34" charset="-122"/>
                    <a:cs typeface="Times New Roman" panose="02020603050405020304" charset="0"/>
                  </a:rPr>
                  <a:t>capabilities </a:t>
                </a:r>
                <a:r>
                  <a:rPr lang="en-US" sz="2000" dirty="0">
                    <a:solidFill>
                      <a:srgbClr val="E2E6E9"/>
                    </a:solidFill>
                    <a:latin typeface="Times New Roman" panose="02020603050405020304" charset="0"/>
                    <a:ea typeface="adonis-web" pitchFamily="34" charset="-122"/>
                    <a:cs typeface="Times New Roman" panose="02020603050405020304" charset="0"/>
                  </a:rPr>
                  <a:t>to handle resumes and job descriptions in multiple languages, catering to a diverse global talent pool and enhancing the inclusiveness of the recruitment process.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0" name="Group 19"/>
            <p:cNvGrpSpPr/>
            <p:nvPr/>
          </p:nvGrpSpPr>
          <p:grpSpPr>
            <a:xfrm>
              <a:off x="3965" y="7552"/>
              <a:ext cx="7380" cy="4649"/>
              <a:chOff x="3965" y="7552"/>
              <a:chExt cx="7380" cy="4649"/>
            </a:xfrm>
          </p:grpSpPr>
          <p:sp>
            <p:nvSpPr>
              <p:cNvPr id="11" name="Shape 8"/>
              <p:cNvSpPr/>
              <p:nvPr/>
            </p:nvSpPr>
            <p:spPr>
              <a:xfrm>
                <a:off x="3965" y="7552"/>
                <a:ext cx="7380" cy="4649"/>
              </a:xfrm>
              <a:prstGeom prst="roundRect">
                <a:avLst>
                  <a:gd name="adj" fmla="val 3680"/>
                </a:avLst>
              </a:prstGeom>
              <a:solidFill>
                <a:srgbClr val="003180"/>
              </a:solidFill>
              <a:ln w="7620">
                <a:solidFill>
                  <a:srgbClr val="194A99"/>
                </a:solidFill>
                <a:prstDash val="solid"/>
              </a:ln>
            </p:spPr>
          </p:sp>
          <p:sp>
            <p:nvSpPr>
              <p:cNvPr id="12" name="Text 9"/>
              <p:cNvSpPr/>
              <p:nvPr/>
            </p:nvSpPr>
            <p:spPr>
              <a:xfrm>
                <a:off x="4327" y="7913"/>
                <a:ext cx="4374" cy="547"/>
              </a:xfrm>
              <a:prstGeom prst="rect">
                <a:avLst/>
              </a:prstGeom>
              <a:noFill/>
            </p:spPr>
            <p:txBody>
              <a:bodyPr wrap="none" rtlCol="0" anchor="t"/>
              <a:lstStyle/>
              <a:p>
                <a:pPr marL="0" indent="0">
                  <a:lnSpc>
                    <a:spcPts val="273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Integration with ATS</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3" name="Text 10"/>
              <p:cNvSpPr/>
              <p:nvPr/>
            </p:nvSpPr>
            <p:spPr>
              <a:xfrm>
                <a:off x="4327" y="8670"/>
                <a:ext cx="6656" cy="2239"/>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Seamless integration with Applicant Tracking Systems (ATS) to streamline the entire recruitment workflow, from resume ingestion to candidate selection and onboarding.</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1" name="Group 20"/>
            <p:cNvGrpSpPr/>
            <p:nvPr/>
          </p:nvGrpSpPr>
          <p:grpSpPr>
            <a:xfrm>
              <a:off x="11695" y="7552"/>
              <a:ext cx="7380" cy="4649"/>
              <a:chOff x="11695" y="7552"/>
              <a:chExt cx="7380" cy="4649"/>
            </a:xfrm>
          </p:grpSpPr>
          <p:sp>
            <p:nvSpPr>
              <p:cNvPr id="14" name="Shape 11"/>
              <p:cNvSpPr/>
              <p:nvPr/>
            </p:nvSpPr>
            <p:spPr>
              <a:xfrm>
                <a:off x="11695" y="7552"/>
                <a:ext cx="7380" cy="4649"/>
              </a:xfrm>
              <a:prstGeom prst="roundRect">
                <a:avLst>
                  <a:gd name="adj" fmla="val 3680"/>
                </a:avLst>
              </a:prstGeom>
              <a:solidFill>
                <a:srgbClr val="003180"/>
              </a:solidFill>
              <a:ln w="7620">
                <a:solidFill>
                  <a:srgbClr val="194A99"/>
                </a:solidFill>
                <a:prstDash val="solid"/>
              </a:ln>
            </p:spPr>
          </p:sp>
          <p:sp>
            <p:nvSpPr>
              <p:cNvPr id="15" name="Text 12"/>
              <p:cNvSpPr/>
              <p:nvPr/>
            </p:nvSpPr>
            <p:spPr>
              <a:xfrm>
                <a:off x="12057" y="7913"/>
                <a:ext cx="4374" cy="547"/>
              </a:xfrm>
              <a:prstGeom prst="rect">
                <a:avLst/>
              </a:prstGeom>
              <a:noFill/>
            </p:spPr>
            <p:txBody>
              <a:bodyPr wrap="none" rtlCol="0" anchor="t"/>
              <a:lstStyle/>
              <a:p>
                <a:pPr marL="0" indent="0">
                  <a:lnSpc>
                    <a:spcPts val="273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Explainable AI</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6" name="Text 13"/>
              <p:cNvSpPr/>
              <p:nvPr/>
            </p:nvSpPr>
            <p:spPr>
              <a:xfrm>
                <a:off x="12057" y="8670"/>
                <a:ext cx="6656" cy="2798"/>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Incorporating explainable AI techniques to provide transparency and interpretability into the system's decision-making process, enhancing trust and enabling informed hiring decisions.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grpSp>
        <p:nvGrpSpPr>
          <p:cNvPr id="23" name="Group 22"/>
          <p:cNvGrpSpPr/>
          <p:nvPr/>
        </p:nvGrpSpPr>
        <p:grpSpPr>
          <a:xfrm>
            <a:off x="13892530" y="7461250"/>
            <a:ext cx="369570" cy="400050"/>
            <a:chOff x="21878" y="11750"/>
            <a:chExt cx="582" cy="630"/>
          </a:xfrm>
        </p:grpSpPr>
        <p:sp>
          <p:nvSpPr>
            <p:cNvPr id="24"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25"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15</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468517"/>
            <a:ext cx="5554980" cy="694373"/>
          </a:xfrm>
          <a:prstGeom prst="rect">
            <a:avLst/>
          </a:prstGeom>
          <a:noFill/>
        </p:spPr>
        <p:txBody>
          <a:bodyPr wrap="none" rtlCol="0" anchor="t"/>
          <a:lstStyle/>
          <a:p>
            <a:pPr marL="0" indent="0">
              <a:lnSpc>
                <a:spcPts val="5470"/>
              </a:lnSpc>
              <a:buNone/>
            </a:pPr>
            <a:r>
              <a:rPr lang="en-US" sz="4375" b="1" dirty="0">
                <a:solidFill>
                  <a:srgbClr val="F5F0F0"/>
                </a:solidFill>
                <a:latin typeface="Times New Roman" panose="02020603050405020304" charset="0"/>
                <a:ea typeface="adonis-web" pitchFamily="34" charset="-122"/>
                <a:cs typeface="Times New Roman" panose="02020603050405020304" charset="0"/>
              </a:rPr>
              <a:t>Conclusion</a:t>
            </a:r>
            <a:endParaRPr lang="en-US" sz="4375" b="1" dirty="0">
              <a:solidFill>
                <a:srgbClr val="F5F0F0"/>
              </a:solidFill>
              <a:latin typeface="Times New Roman" panose="02020603050405020304" charset="0"/>
              <a:ea typeface="adonis-web" pitchFamily="34" charset="-122"/>
              <a:cs typeface="Times New Roman" panose="02020603050405020304" charset="0"/>
            </a:endParaRPr>
          </a:p>
        </p:txBody>
      </p:sp>
      <p:sp>
        <p:nvSpPr>
          <p:cNvPr id="6" name="Text 2"/>
          <p:cNvSpPr/>
          <p:nvPr/>
        </p:nvSpPr>
        <p:spPr>
          <a:xfrm>
            <a:off x="6319520" y="2496185"/>
            <a:ext cx="7477760" cy="4708525"/>
          </a:xfrm>
          <a:prstGeom prst="rect">
            <a:avLst/>
          </a:prstGeom>
          <a:noFill/>
        </p:spPr>
        <p:txBody>
          <a:bodyPr wrap="square" rtlCol="0" anchor="t"/>
          <a:lstStyle/>
          <a:p>
            <a:pPr marL="0" indent="0" algn="just">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"Resume Analysis &amp; Candidate Ranking System" represents a significant step forward in revolutionizing the recruitment industry. By leveraging advanced natural language processing and machine learning algorithms, the system streamlines the resume screening process, enhances the consistency and accuracy of candidate evaluation, and empowers recruiters to make data-driven hiring decisions. As organizations continue to embrace the power of automation and AI in talent acquisition, this solution offers a compelling pathway to improve efficiency, reduce bias, and identify the most qualified candidates for various job roles. With a commitment to continuous improvement and the incorporation of emerging technologies, the system is poised to elevate the recruitment landscape and deliver transformative outcomes for organizations seeking to build high-performing teams.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nvGrpSpPr>
          <p:cNvPr id="8" name="Group 7"/>
          <p:cNvGrpSpPr/>
          <p:nvPr/>
        </p:nvGrpSpPr>
        <p:grpSpPr>
          <a:xfrm>
            <a:off x="13892530" y="7461250"/>
            <a:ext cx="369570" cy="400050"/>
            <a:chOff x="21878" y="11750"/>
            <a:chExt cx="582" cy="630"/>
          </a:xfrm>
        </p:grpSpPr>
        <p:sp>
          <p:nvSpPr>
            <p:cNvPr id="19"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12"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16</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graphicFrame>
        <p:nvGraphicFramePr>
          <p:cNvPr id="11" name="TextBox 1"/>
          <p:cNvGraphicFramePr/>
          <p:nvPr/>
        </p:nvGraphicFramePr>
        <p:xfrm>
          <a:off x="3653405" y="2713781"/>
          <a:ext cx="7323589" cy="280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1586786" y="617458"/>
            <a:ext cx="5554980" cy="694373"/>
          </a:xfrm>
          <a:prstGeom prst="rect">
            <a:avLst/>
          </a:prstGeom>
          <a:noFill/>
        </p:spPr>
        <p:txBody>
          <a:bodyPr wrap="none" rtlCol="0" anchor="t"/>
          <a:p>
            <a:pPr marL="0" indent="0">
              <a:lnSpc>
                <a:spcPts val="5470"/>
              </a:lnSpc>
              <a:buNone/>
            </a:pPr>
            <a:r>
              <a:rPr lang="en-IN" altLang="en-US" sz="4375" b="1" dirty="0">
                <a:solidFill>
                  <a:srgbClr val="F5F0F0"/>
                </a:solidFill>
                <a:latin typeface="Times New Roman" panose="02020603050405020304" charset="0"/>
                <a:ea typeface="adonis-web" pitchFamily="34" charset="-122"/>
                <a:cs typeface="Times New Roman" panose="02020603050405020304" charset="0"/>
              </a:rPr>
              <a:t>Abstract</a:t>
            </a:r>
            <a:endParaRPr lang="en-IN" altLang="en-US" sz="4375" b="1" dirty="0">
              <a:solidFill>
                <a:srgbClr val="F5F0F0"/>
              </a:solidFill>
              <a:latin typeface="Times New Roman" panose="02020603050405020304" charset="0"/>
              <a:ea typeface="adonis-web" pitchFamily="34" charset="-122"/>
              <a:cs typeface="Times New Roman" panose="02020603050405020304" charset="0"/>
            </a:endParaRPr>
          </a:p>
        </p:txBody>
      </p:sp>
      <p:sp>
        <p:nvSpPr>
          <p:cNvPr id="5" name="Text Box 4"/>
          <p:cNvSpPr txBox="1"/>
          <p:nvPr/>
        </p:nvSpPr>
        <p:spPr>
          <a:xfrm>
            <a:off x="1586548" y="1576070"/>
            <a:ext cx="11457305" cy="6247130"/>
          </a:xfrm>
          <a:prstGeom prst="rect">
            <a:avLst/>
          </a:prstGeom>
          <a:noFill/>
        </p:spPr>
        <p:txBody>
          <a:bodyPr wrap="square" rtlCol="0">
            <a:spAutoFit/>
          </a:bodyPr>
          <a:p>
            <a:pPr algn="just"/>
            <a:r>
              <a:rPr lang="en-US" sz="2000">
                <a:solidFill>
                  <a:schemeClr val="bg1"/>
                </a:solidFill>
                <a:latin typeface="Times New Roman" panose="02020603050405020304" charset="0"/>
                <a:cs typeface="Times New Roman" panose="02020603050405020304" charset="0"/>
              </a:rPr>
              <a:t>In the contemporary job market, the task of screening resumes and identifying suitable candidates for specific job roles can be time-consuming and labor-intensive. To address this challenge, we propose an Automated Resume Screening and Candidate Ranking System. This system leverages natural language processing (NLP) and machine learning techniques to analyze job descriptions and candidate resumes, extract relevant keywords and features, and rank candidates based on their suitability for the given job role.</a:t>
            </a:r>
            <a:endParaRPr lang="en-US" sz="2000">
              <a:solidFill>
                <a:schemeClr val="bg1"/>
              </a:solidFill>
              <a:latin typeface="Times New Roman" panose="02020603050405020304" charset="0"/>
              <a:cs typeface="Times New Roman" panose="02020603050405020304" charset="0"/>
            </a:endParaRPr>
          </a:p>
          <a:p>
            <a:pPr algn="just"/>
            <a:endParaRPr lang="en-US" sz="2000">
              <a:solidFill>
                <a:schemeClr val="bg1"/>
              </a:solidFill>
              <a:latin typeface="Times New Roman" panose="02020603050405020304" charset="0"/>
              <a:cs typeface="Times New Roman" panose="02020603050405020304" charset="0"/>
            </a:endParaRPr>
          </a:p>
          <a:p>
            <a:pPr algn="just"/>
            <a:r>
              <a:rPr lang="en-US" sz="2000">
                <a:solidFill>
                  <a:schemeClr val="bg1"/>
                </a:solidFill>
                <a:latin typeface="Times New Roman" panose="02020603050405020304" charset="0"/>
                <a:cs typeface="Times New Roman" panose="02020603050405020304" charset="0"/>
              </a:rPr>
              <a:t>The primary objective of our project is to streamline the recruitment process by automating the initial screening of resumes and identifying top candidates efficiently. By automating these tasks, we aim to save time for recruiters and hiring managers, reduce human bias, and improve the overall efficiency of the recruitment process.</a:t>
            </a:r>
            <a:endParaRPr lang="en-US" sz="2000">
              <a:solidFill>
                <a:schemeClr val="bg1"/>
              </a:solidFill>
              <a:latin typeface="Times New Roman" panose="02020603050405020304" charset="0"/>
              <a:cs typeface="Times New Roman" panose="02020603050405020304" charset="0"/>
            </a:endParaRPr>
          </a:p>
          <a:p>
            <a:pPr algn="just"/>
            <a:endParaRPr lang="en-US" sz="2000">
              <a:solidFill>
                <a:schemeClr val="bg1"/>
              </a:solidFill>
              <a:latin typeface="Times New Roman" panose="02020603050405020304" charset="0"/>
              <a:cs typeface="Times New Roman" panose="02020603050405020304" charset="0"/>
            </a:endParaRPr>
          </a:p>
          <a:p>
            <a:pPr algn="just"/>
            <a:r>
              <a:rPr lang="en-US" sz="2000">
                <a:solidFill>
                  <a:schemeClr val="bg1"/>
                </a:solidFill>
                <a:latin typeface="Times New Roman" panose="02020603050405020304" charset="0"/>
                <a:cs typeface="Times New Roman" panose="02020603050405020304" charset="0"/>
              </a:rPr>
              <a:t>The system is built using the Flask framework in Python, allowing for easy deployment and integration with web-based interfaces. Upon receiving a zip file containing resumes and a job description PDF file, the system extracts text data from these files and preprocesses it using techniques such as tokenization and TF-IDF vectorization. The job description and resumes are then analyzed to extract relevant keywords and features.</a:t>
            </a:r>
            <a:endParaRPr lang="en-US" sz="2000">
              <a:solidFill>
                <a:schemeClr val="bg1"/>
              </a:solidFill>
              <a:latin typeface="Times New Roman" panose="02020603050405020304" charset="0"/>
              <a:cs typeface="Times New Roman" panose="02020603050405020304" charset="0"/>
            </a:endParaRPr>
          </a:p>
          <a:p>
            <a:pPr algn="just"/>
            <a:endParaRPr lang="en-US" sz="2000">
              <a:solidFill>
                <a:schemeClr val="bg1"/>
              </a:solidFill>
              <a:latin typeface="Times New Roman" panose="02020603050405020304" charset="0"/>
              <a:cs typeface="Times New Roman" panose="02020603050405020304" charset="0"/>
            </a:endParaRPr>
          </a:p>
          <a:p>
            <a:pPr algn="just"/>
            <a:r>
              <a:rPr lang="en-US" sz="2000">
                <a:solidFill>
                  <a:schemeClr val="bg1"/>
                </a:solidFill>
                <a:latin typeface="Times New Roman" panose="02020603050405020304" charset="0"/>
                <a:cs typeface="Times New Roman" panose="02020603050405020304" charset="0"/>
              </a:rPr>
              <a:t>The Automated Resume Screening and Candidate Ranking System offers a powerful solution to the challenges associated with manual resume screening. By automating the initial screening process and providing recruiters with a ranked list of candidates, the system enables more efficient and informed decision-making in the recruitment process.</a:t>
            </a:r>
            <a:endParaRPr lang="en-US" sz="2000">
              <a:solidFill>
                <a:schemeClr val="bg1"/>
              </a:solidFill>
              <a:latin typeface="Times New Roman" panose="02020603050405020304" charset="0"/>
              <a:cs typeface="Times New Roman" panose="02020603050405020304" charset="0"/>
            </a:endParaRPr>
          </a:p>
        </p:txBody>
      </p:sp>
      <p:grpSp>
        <p:nvGrpSpPr>
          <p:cNvPr id="6" name="Group 5"/>
          <p:cNvGrpSpPr/>
          <p:nvPr/>
        </p:nvGrpSpPr>
        <p:grpSpPr>
          <a:xfrm>
            <a:off x="13892530" y="7461250"/>
            <a:ext cx="369570" cy="400050"/>
            <a:chOff x="21878" y="11750"/>
            <a:chExt cx="582" cy="630"/>
          </a:xfrm>
        </p:grpSpPr>
        <p:sp>
          <p:nvSpPr>
            <p:cNvPr id="19"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12"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2</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20" y="1374140"/>
            <a:ext cx="7477760" cy="974725"/>
          </a:xfrm>
          <a:prstGeom prst="rect">
            <a:avLst/>
          </a:prstGeom>
          <a:noFill/>
        </p:spPr>
        <p:txBody>
          <a:bodyPr wrap="square" rtlCol="0" anchor="t"/>
          <a:lstStyle/>
          <a:p>
            <a:pPr marL="0" indent="0">
              <a:lnSpc>
                <a:spcPts val="6560"/>
              </a:lnSpc>
              <a:buNone/>
            </a:pPr>
            <a:r>
              <a:rPr lang="en-IN" altLang="en-US" sz="5250" b="1" dirty="0">
                <a:solidFill>
                  <a:srgbClr val="F5F0F0"/>
                </a:solidFill>
                <a:latin typeface="Times New Roman" panose="02020603050405020304" charset="0"/>
                <a:ea typeface="adonis-web" pitchFamily="34" charset="-122"/>
                <a:cs typeface="Times New Roman" panose="02020603050405020304" charset="0"/>
              </a:rPr>
              <a:t>Introduction</a:t>
            </a:r>
            <a:endParaRPr lang="en-IN" altLang="en-US" sz="5250" b="1" dirty="0">
              <a:solidFill>
                <a:srgbClr val="F5F0F0"/>
              </a:solidFill>
              <a:latin typeface="Times New Roman" panose="02020603050405020304" charset="0"/>
              <a:ea typeface="adonis-web" pitchFamily="34" charset="-122"/>
              <a:cs typeface="Times New Roman" panose="02020603050405020304" charset="0"/>
            </a:endParaRPr>
          </a:p>
        </p:txBody>
      </p:sp>
      <p:sp>
        <p:nvSpPr>
          <p:cNvPr id="6" name="Text 2"/>
          <p:cNvSpPr/>
          <p:nvPr/>
        </p:nvSpPr>
        <p:spPr>
          <a:xfrm>
            <a:off x="833120" y="2634615"/>
            <a:ext cx="7477760" cy="3397250"/>
          </a:xfrm>
          <a:prstGeom prst="rect">
            <a:avLst/>
          </a:prstGeom>
          <a:noFill/>
        </p:spPr>
        <p:txBody>
          <a:bodyPr wrap="square" rtlCol="0" anchor="t"/>
          <a:lstStyle/>
          <a:p>
            <a:pPr marL="0" indent="0" algn="just">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In today's competitive job market, it is crucial for organizations to efficiently identify and attract the most qualified candidates for their open positions. The "Resume Analysis &amp; Candidate Ranking System" is an AI-powered solution that leverages natural language processing (NLP) and machine learning algorithms to streamline the resume screening process, enabling recruiters to make data-driven hiring decisions. This presentation will provide an in-depth overview of the project, including its key components, methodologies, and the technical implementation details.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nvGrpSpPr>
          <p:cNvPr id="7" name="Group 6"/>
          <p:cNvGrpSpPr/>
          <p:nvPr/>
        </p:nvGrpSpPr>
        <p:grpSpPr>
          <a:xfrm>
            <a:off x="13892530" y="7461250"/>
            <a:ext cx="369570" cy="400050"/>
            <a:chOff x="21878" y="11750"/>
            <a:chExt cx="582" cy="630"/>
          </a:xfrm>
        </p:grpSpPr>
        <p:sp>
          <p:nvSpPr>
            <p:cNvPr id="19"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12"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3</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1732836" y="617458"/>
            <a:ext cx="5554980" cy="694373"/>
          </a:xfrm>
          <a:prstGeom prst="rect">
            <a:avLst/>
          </a:prstGeom>
          <a:noFill/>
        </p:spPr>
        <p:txBody>
          <a:bodyPr wrap="none" rtlCol="0" anchor="t"/>
          <a:lstStyle/>
          <a:p>
            <a:pPr marL="0" indent="0">
              <a:lnSpc>
                <a:spcPts val="5470"/>
              </a:lnSpc>
              <a:buNone/>
            </a:pPr>
            <a:r>
              <a:rPr lang="en-US" sz="4375" b="1" dirty="0">
                <a:solidFill>
                  <a:srgbClr val="F5F0F0"/>
                </a:solidFill>
                <a:latin typeface="Times New Roman" panose="02020603050405020304" charset="0"/>
                <a:ea typeface="adonis-web" pitchFamily="34" charset="-122"/>
                <a:cs typeface="Times New Roman" panose="02020603050405020304" charset="0"/>
              </a:rPr>
              <a:t>Literature Review</a:t>
            </a:r>
            <a:endParaRPr lang="en-US" sz="4375" b="1" dirty="0">
              <a:solidFill>
                <a:srgbClr val="F5F0F0"/>
              </a:solidFill>
              <a:latin typeface="Times New Roman" panose="02020603050405020304" charset="0"/>
              <a:ea typeface="adonis-web" pitchFamily="34" charset="-122"/>
              <a:cs typeface="Times New Roman" panose="02020603050405020304" charset="0"/>
            </a:endParaRPr>
          </a:p>
        </p:txBody>
      </p:sp>
      <p:grpSp>
        <p:nvGrpSpPr>
          <p:cNvPr id="12" name="Group 11"/>
          <p:cNvGrpSpPr/>
          <p:nvPr/>
        </p:nvGrpSpPr>
        <p:grpSpPr>
          <a:xfrm>
            <a:off x="1732836" y="1867257"/>
            <a:ext cx="3333829" cy="5545098"/>
            <a:chOff x="3965" y="2941"/>
            <a:chExt cx="5250" cy="8732"/>
          </a:xfrm>
        </p:grpSpPr>
        <p:sp>
          <p:nvSpPr>
            <p:cNvPr id="5" name="Text 2"/>
            <p:cNvSpPr/>
            <p:nvPr/>
          </p:nvSpPr>
          <p:spPr>
            <a:xfrm>
              <a:off x="3965" y="2941"/>
              <a:ext cx="4374" cy="547"/>
            </a:xfrm>
            <a:prstGeom prst="rect">
              <a:avLst/>
            </a:prstGeom>
            <a:noFill/>
          </p:spPr>
          <p:txBody>
            <a:bodyPr wrap="none" rtlCol="0" anchor="t"/>
            <a:lstStyle/>
            <a:p>
              <a:pPr marL="0" indent="0">
                <a:lnSpc>
                  <a:spcPts val="2735"/>
                </a:lnSpc>
                <a:buNone/>
              </a:pPr>
              <a:r>
                <a:rPr lang="en-US" sz="2400" b="1" dirty="0">
                  <a:solidFill>
                    <a:srgbClr val="F5F0F0"/>
                  </a:solidFill>
                  <a:latin typeface="Times New Roman" panose="02020603050405020304" charset="0"/>
                  <a:ea typeface="adonis-web" pitchFamily="34" charset="-122"/>
                  <a:cs typeface="Times New Roman" panose="02020603050405020304" charset="0"/>
                </a:rPr>
                <a:t>NLP-based Screening</a:t>
              </a:r>
              <a:endParaRPr lang="en-US" sz="2400" b="1" dirty="0">
                <a:solidFill>
                  <a:srgbClr val="F5F0F0"/>
                </a:solidFill>
                <a:latin typeface="Times New Roman" panose="02020603050405020304" charset="0"/>
                <a:ea typeface="adonis-web" pitchFamily="34" charset="-122"/>
                <a:cs typeface="Times New Roman" panose="02020603050405020304" charset="0"/>
              </a:endParaRPr>
            </a:p>
          </p:txBody>
        </p:sp>
        <p:sp>
          <p:nvSpPr>
            <p:cNvPr id="6" name="Text 3"/>
            <p:cNvSpPr/>
            <p:nvPr/>
          </p:nvSpPr>
          <p:spPr>
            <a:xfrm>
              <a:off x="3965" y="3837"/>
              <a:ext cx="5250" cy="7836"/>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Existing studies have highlighted the importance of integrating natural language processing (NLP) techniques to enhance resume screening and candidate evaluation. Researchers have explored various NLP-based approaches, such as keyword extraction, entity recognition, and semantic analysis, to extract relevant information from resumes and job descriptions.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13" name="Group 12"/>
          <p:cNvGrpSpPr/>
          <p:nvPr/>
        </p:nvGrpSpPr>
        <p:grpSpPr>
          <a:xfrm>
            <a:off x="5648325" y="1867535"/>
            <a:ext cx="3333750" cy="5536565"/>
            <a:chOff x="9297" y="2941"/>
            <a:chExt cx="5250" cy="8719"/>
          </a:xfrm>
        </p:grpSpPr>
        <p:sp>
          <p:nvSpPr>
            <p:cNvPr id="7" name="Text 4"/>
            <p:cNvSpPr/>
            <p:nvPr/>
          </p:nvSpPr>
          <p:spPr>
            <a:xfrm>
              <a:off x="9297" y="2941"/>
              <a:ext cx="5250" cy="1094"/>
            </a:xfrm>
            <a:prstGeom prst="rect">
              <a:avLst/>
            </a:prstGeom>
            <a:noFill/>
          </p:spPr>
          <p:txBody>
            <a:bodyPr wrap="square" rtlCol="0" anchor="t"/>
            <a:lstStyle/>
            <a:p>
              <a:pPr marL="0" indent="0">
                <a:lnSpc>
                  <a:spcPts val="2735"/>
                </a:lnSpc>
                <a:buNone/>
              </a:pPr>
              <a:r>
                <a:rPr lang="en-US" sz="2400" b="1" dirty="0">
                  <a:solidFill>
                    <a:srgbClr val="F5F0F0"/>
                  </a:solidFill>
                  <a:latin typeface="Times New Roman" panose="02020603050405020304" charset="0"/>
                  <a:ea typeface="adonis-web" pitchFamily="34" charset="-122"/>
                  <a:cs typeface="Times New Roman" panose="02020603050405020304" charset="0"/>
                </a:rPr>
                <a:t>Machine Learning Models</a:t>
              </a:r>
              <a:endParaRPr lang="en-US" sz="2400" b="1" dirty="0">
                <a:solidFill>
                  <a:srgbClr val="F5F0F0"/>
                </a:solidFill>
                <a:latin typeface="Times New Roman" panose="02020603050405020304" charset="0"/>
                <a:ea typeface="adonis-web" pitchFamily="34" charset="-122"/>
                <a:cs typeface="Times New Roman" panose="02020603050405020304" charset="0"/>
              </a:endParaRPr>
            </a:p>
          </p:txBody>
        </p:sp>
        <p:sp>
          <p:nvSpPr>
            <p:cNvPr id="8" name="Text 5"/>
            <p:cNvSpPr/>
            <p:nvPr/>
          </p:nvSpPr>
          <p:spPr>
            <a:xfrm>
              <a:off x="9297" y="4384"/>
              <a:ext cx="5250" cy="7276"/>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In recent years, the application of machine learning algorithms in resume screening has gained significant attention. Researchers have proposed various models, including classification, ranking, and clustering algorithms, to automate the candidate evaluation process and improve the accuracy of hiring decisions.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14" name="Group 13"/>
          <p:cNvGrpSpPr/>
          <p:nvPr/>
        </p:nvGrpSpPr>
        <p:grpSpPr>
          <a:xfrm>
            <a:off x="9563656" y="1867257"/>
            <a:ext cx="3333829" cy="4833898"/>
            <a:chOff x="14630" y="2941"/>
            <a:chExt cx="5250" cy="7612"/>
          </a:xfrm>
        </p:grpSpPr>
        <p:sp>
          <p:nvSpPr>
            <p:cNvPr id="9" name="Text 6"/>
            <p:cNvSpPr/>
            <p:nvPr/>
          </p:nvSpPr>
          <p:spPr>
            <a:xfrm>
              <a:off x="14630" y="2941"/>
              <a:ext cx="4374" cy="547"/>
            </a:xfrm>
            <a:prstGeom prst="rect">
              <a:avLst/>
            </a:prstGeom>
            <a:noFill/>
          </p:spPr>
          <p:txBody>
            <a:bodyPr wrap="none" rtlCol="0" anchor="t"/>
            <a:lstStyle/>
            <a:p>
              <a:pPr marL="0" indent="0">
                <a:lnSpc>
                  <a:spcPts val="2735"/>
                </a:lnSpc>
                <a:buNone/>
              </a:pPr>
              <a:r>
                <a:rPr lang="en-US" sz="2400" b="1" dirty="0">
                  <a:solidFill>
                    <a:srgbClr val="F5F0F0"/>
                  </a:solidFill>
                  <a:latin typeface="Times New Roman" panose="02020603050405020304" charset="0"/>
                  <a:ea typeface="adonis-web" pitchFamily="34" charset="-122"/>
                  <a:cs typeface="Times New Roman" panose="02020603050405020304" charset="0"/>
                </a:rPr>
                <a:t>Integrated Frameworks</a:t>
              </a:r>
              <a:endParaRPr lang="en-US" sz="2400" b="1" dirty="0">
                <a:solidFill>
                  <a:srgbClr val="F5F0F0"/>
                </a:solidFill>
                <a:latin typeface="Times New Roman" panose="02020603050405020304" charset="0"/>
                <a:ea typeface="adonis-web" pitchFamily="34" charset="-122"/>
                <a:cs typeface="Times New Roman" panose="02020603050405020304" charset="0"/>
              </a:endParaRPr>
            </a:p>
          </p:txBody>
        </p:sp>
        <p:sp>
          <p:nvSpPr>
            <p:cNvPr id="10" name="Text 7"/>
            <p:cNvSpPr/>
            <p:nvPr/>
          </p:nvSpPr>
          <p:spPr>
            <a:xfrm>
              <a:off x="14630" y="3837"/>
              <a:ext cx="5250" cy="6716"/>
            </a:xfrm>
            <a:prstGeom prst="rect">
              <a:avLst/>
            </a:prstGeom>
            <a:noFill/>
          </p:spPr>
          <p:txBody>
            <a:bodyPr wrap="square" rtlCol="0" anchor="t"/>
            <a:lstStyle/>
            <a:p>
              <a:pPr marL="0" indent="0">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Some studies have explored the development of comprehensive frameworks that combine NLP, machine learning, and other techniques to create a holistic solution for automated resume screening. These integrated approaches aim to leverage the strengths of multiple methodologies to deliver a more robust and effective system.</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15" name="Group 14"/>
          <p:cNvGrpSpPr/>
          <p:nvPr/>
        </p:nvGrpSpPr>
        <p:grpSpPr>
          <a:xfrm>
            <a:off x="13892530" y="7461250"/>
            <a:ext cx="369570" cy="400050"/>
            <a:chOff x="21878" y="11750"/>
            <a:chExt cx="582" cy="630"/>
          </a:xfrm>
        </p:grpSpPr>
        <p:sp>
          <p:nvSpPr>
            <p:cNvPr id="19"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16"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4</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4832985" y="464463"/>
            <a:ext cx="4965740" cy="527685"/>
          </a:xfrm>
          <a:prstGeom prst="rect">
            <a:avLst/>
          </a:prstGeom>
          <a:noFill/>
        </p:spPr>
        <p:txBody>
          <a:bodyPr wrap="none" rtlCol="0" anchor="t"/>
          <a:lstStyle/>
          <a:p>
            <a:pPr marL="0" indent="0">
              <a:lnSpc>
                <a:spcPts val="4155"/>
              </a:lnSpc>
              <a:buNone/>
            </a:pPr>
            <a:r>
              <a:rPr lang="en-US" sz="3325" b="1" dirty="0">
                <a:solidFill>
                  <a:srgbClr val="F5F0F0"/>
                </a:solidFill>
                <a:latin typeface="Times New Roman" panose="02020603050405020304" charset="0"/>
                <a:ea typeface="adonis-web" pitchFamily="34" charset="-122"/>
                <a:cs typeface="Times New Roman" panose="02020603050405020304" charset="0"/>
              </a:rPr>
              <a:t>Existing &amp; Proposed System</a:t>
            </a:r>
            <a:endParaRPr lang="en-US" sz="3325" b="1" dirty="0">
              <a:solidFill>
                <a:srgbClr val="F5F0F0"/>
              </a:solidFill>
              <a:latin typeface="Times New Roman" panose="02020603050405020304" charset="0"/>
              <a:ea typeface="adonis-web" pitchFamily="34" charset="-122"/>
              <a:cs typeface="Times New Roman" panose="02020603050405020304" charset="0"/>
            </a:endParaRPr>
          </a:p>
        </p:txBody>
      </p:sp>
      <p:sp>
        <p:nvSpPr>
          <p:cNvPr id="5" name="Shape 2"/>
          <p:cNvSpPr/>
          <p:nvPr/>
        </p:nvSpPr>
        <p:spPr>
          <a:xfrm>
            <a:off x="7298412" y="1329809"/>
            <a:ext cx="33695" cy="6435209"/>
          </a:xfrm>
          <a:prstGeom prst="roundRect">
            <a:avLst>
              <a:gd name="adj" fmla="val 225538"/>
            </a:avLst>
          </a:prstGeom>
          <a:solidFill>
            <a:srgbClr val="194A99"/>
          </a:solidFill>
        </p:spPr>
      </p:sp>
      <p:sp>
        <p:nvSpPr>
          <p:cNvPr id="6" name="Shape 3"/>
          <p:cNvSpPr/>
          <p:nvPr/>
        </p:nvSpPr>
        <p:spPr>
          <a:xfrm>
            <a:off x="6534210" y="1634788"/>
            <a:ext cx="591026" cy="33695"/>
          </a:xfrm>
          <a:prstGeom prst="roundRect">
            <a:avLst>
              <a:gd name="adj" fmla="val 225538"/>
            </a:avLst>
          </a:prstGeom>
          <a:solidFill>
            <a:srgbClr val="194A99"/>
          </a:solidFill>
        </p:spPr>
      </p:sp>
      <p:sp>
        <p:nvSpPr>
          <p:cNvPr id="7" name="Shape 4"/>
          <p:cNvSpPr/>
          <p:nvPr/>
        </p:nvSpPr>
        <p:spPr>
          <a:xfrm>
            <a:off x="7125236" y="1461730"/>
            <a:ext cx="379928" cy="379928"/>
          </a:xfrm>
          <a:prstGeom prst="roundRect">
            <a:avLst>
              <a:gd name="adj" fmla="val 20002"/>
            </a:avLst>
          </a:prstGeom>
          <a:solidFill>
            <a:srgbClr val="003180"/>
          </a:solidFill>
          <a:ln w="7620">
            <a:solidFill>
              <a:srgbClr val="194A99"/>
            </a:solidFill>
            <a:prstDash val="solid"/>
          </a:ln>
        </p:spPr>
      </p:sp>
      <p:sp>
        <p:nvSpPr>
          <p:cNvPr id="8" name="Text 5"/>
          <p:cNvSpPr/>
          <p:nvPr/>
        </p:nvSpPr>
        <p:spPr>
          <a:xfrm>
            <a:off x="7245965" y="1445657"/>
            <a:ext cx="138351" cy="316706"/>
          </a:xfrm>
          <a:prstGeom prst="rect">
            <a:avLst/>
          </a:prstGeom>
          <a:noFill/>
        </p:spPr>
        <p:txBody>
          <a:bodyPr wrap="none" rtlCol="0" anchor="t"/>
          <a:lstStyle/>
          <a:p>
            <a:pPr marL="0" indent="0" algn="ctr">
              <a:lnSpc>
                <a:spcPts val="2495"/>
              </a:lnSpc>
              <a:buNone/>
            </a:pPr>
            <a:r>
              <a:rPr lang="en-US" sz="1995" dirty="0">
                <a:solidFill>
                  <a:srgbClr val="E2E6E9"/>
                </a:solidFill>
                <a:latin typeface="Times New Roman" panose="02020603050405020304" charset="0"/>
                <a:ea typeface="adonis-web" pitchFamily="34" charset="-122"/>
                <a:cs typeface="Times New Roman" panose="02020603050405020304" charset="0"/>
              </a:rPr>
              <a:t>1</a:t>
            </a:r>
            <a:endParaRPr lang="en-US" sz="1995" dirty="0">
              <a:solidFill>
                <a:srgbClr val="E2E6E9"/>
              </a:solidFill>
              <a:latin typeface="Times New Roman" panose="02020603050405020304" charset="0"/>
              <a:ea typeface="adonis-web" pitchFamily="34" charset="-122"/>
              <a:cs typeface="Times New Roman" panose="02020603050405020304" charset="0"/>
            </a:endParaRPr>
          </a:p>
        </p:txBody>
      </p:sp>
      <p:sp>
        <p:nvSpPr>
          <p:cNvPr id="9" name="Text 6"/>
          <p:cNvSpPr/>
          <p:nvPr/>
        </p:nvSpPr>
        <p:spPr>
          <a:xfrm>
            <a:off x="4275534" y="1498640"/>
            <a:ext cx="2110859" cy="263843"/>
          </a:xfrm>
          <a:prstGeom prst="rect">
            <a:avLst/>
          </a:prstGeom>
          <a:noFill/>
        </p:spPr>
        <p:txBody>
          <a:bodyPr wrap="none" rtlCol="0" anchor="t"/>
          <a:lstStyle/>
          <a:p>
            <a:pPr marL="0" indent="0" algn="r">
              <a:lnSpc>
                <a:spcPts val="2080"/>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Existing System</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0" name="Text 7"/>
          <p:cNvSpPr/>
          <p:nvPr/>
        </p:nvSpPr>
        <p:spPr>
          <a:xfrm>
            <a:off x="2157730" y="1863725"/>
            <a:ext cx="4228465" cy="2700655"/>
          </a:xfrm>
          <a:prstGeom prst="rect">
            <a:avLst/>
          </a:prstGeom>
          <a:noFill/>
        </p:spPr>
        <p:txBody>
          <a:bodyPr wrap="square" rtlCol="0" anchor="t"/>
          <a:lstStyle/>
          <a:p>
            <a:pPr marL="0" indent="0" algn="r">
              <a:lnSpc>
                <a:spcPts val="213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existing AI-powered resume analysis and candidate ranking system incorporates natural language processing, machine learning, and integration with Applicant Tracking Systems (ATS). It provides a user-friendly interface, continuous improvement through feedback, and prioritizes security, scalability, and reporting.</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11" name="Shape 8"/>
          <p:cNvSpPr/>
          <p:nvPr/>
        </p:nvSpPr>
        <p:spPr>
          <a:xfrm>
            <a:off x="7505164" y="2479060"/>
            <a:ext cx="591026" cy="33695"/>
          </a:xfrm>
          <a:prstGeom prst="roundRect">
            <a:avLst>
              <a:gd name="adj" fmla="val 225538"/>
            </a:avLst>
          </a:prstGeom>
          <a:solidFill>
            <a:srgbClr val="194A99"/>
          </a:solidFill>
        </p:spPr>
      </p:sp>
      <p:sp>
        <p:nvSpPr>
          <p:cNvPr id="12" name="Shape 9"/>
          <p:cNvSpPr/>
          <p:nvPr/>
        </p:nvSpPr>
        <p:spPr>
          <a:xfrm>
            <a:off x="7125236" y="2306003"/>
            <a:ext cx="379928" cy="379928"/>
          </a:xfrm>
          <a:prstGeom prst="roundRect">
            <a:avLst>
              <a:gd name="adj" fmla="val 20002"/>
            </a:avLst>
          </a:prstGeom>
          <a:solidFill>
            <a:srgbClr val="003180"/>
          </a:solidFill>
          <a:ln w="7620">
            <a:solidFill>
              <a:srgbClr val="194A99"/>
            </a:solidFill>
            <a:prstDash val="solid"/>
          </a:ln>
        </p:spPr>
      </p:sp>
      <p:sp>
        <p:nvSpPr>
          <p:cNvPr id="13" name="Text 10"/>
          <p:cNvSpPr/>
          <p:nvPr/>
        </p:nvSpPr>
        <p:spPr>
          <a:xfrm>
            <a:off x="7245965" y="2311519"/>
            <a:ext cx="138351" cy="316706"/>
          </a:xfrm>
          <a:prstGeom prst="rect">
            <a:avLst/>
          </a:prstGeom>
          <a:noFill/>
        </p:spPr>
        <p:txBody>
          <a:bodyPr wrap="none" rtlCol="0" anchor="t"/>
          <a:lstStyle/>
          <a:p>
            <a:pPr marL="0" indent="0" algn="ctr">
              <a:lnSpc>
                <a:spcPts val="2495"/>
              </a:lnSpc>
              <a:buNone/>
            </a:pPr>
            <a:r>
              <a:rPr lang="en-US" sz="1995" dirty="0">
                <a:solidFill>
                  <a:srgbClr val="E2E6E9"/>
                </a:solidFill>
                <a:latin typeface="Times New Roman" panose="02020603050405020304" charset="0"/>
                <a:ea typeface="adonis-web" pitchFamily="34" charset="-122"/>
                <a:cs typeface="Times New Roman" panose="02020603050405020304" charset="0"/>
              </a:rPr>
              <a:t>2</a:t>
            </a:r>
            <a:endParaRPr lang="en-US" sz="1995" dirty="0">
              <a:solidFill>
                <a:srgbClr val="E2E6E9"/>
              </a:solidFill>
              <a:latin typeface="Times New Roman" panose="02020603050405020304" charset="0"/>
              <a:ea typeface="adonis-web" pitchFamily="34" charset="-122"/>
              <a:cs typeface="Times New Roman" panose="02020603050405020304" charset="0"/>
            </a:endParaRPr>
          </a:p>
        </p:txBody>
      </p:sp>
      <p:sp>
        <p:nvSpPr>
          <p:cNvPr id="14" name="Text 11"/>
          <p:cNvSpPr/>
          <p:nvPr/>
        </p:nvSpPr>
        <p:spPr>
          <a:xfrm>
            <a:off x="8244007" y="2342912"/>
            <a:ext cx="2110859" cy="263843"/>
          </a:xfrm>
          <a:prstGeom prst="rect">
            <a:avLst/>
          </a:prstGeom>
          <a:noFill/>
        </p:spPr>
        <p:txBody>
          <a:bodyPr wrap="none" rtlCol="0" anchor="t"/>
          <a:lstStyle/>
          <a:p>
            <a:pPr marL="0" indent="0" algn="l">
              <a:lnSpc>
                <a:spcPts val="2080"/>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Proposed System</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5" name="Text 12"/>
          <p:cNvSpPr/>
          <p:nvPr/>
        </p:nvSpPr>
        <p:spPr>
          <a:xfrm>
            <a:off x="8244205" y="2708275"/>
            <a:ext cx="4390390" cy="2430145"/>
          </a:xfrm>
          <a:prstGeom prst="rect">
            <a:avLst/>
          </a:prstGeom>
          <a:noFill/>
        </p:spPr>
        <p:txBody>
          <a:bodyPr wrap="square" rtlCol="0" anchor="t"/>
          <a:lstStyle/>
          <a:p>
            <a:pPr marL="0" indent="0" algn="l">
              <a:lnSpc>
                <a:spcPts val="213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proposed system aims to enhance the existing solution by further automating the resume screening process. It leverages advanced NLP techniques and machine learning algorithms to extract relevant information from resumes, analyze job descriptions, and rank candidates based on their suitability for the role.</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sp>
        <p:nvSpPr>
          <p:cNvPr id="16" name="Shape 13"/>
          <p:cNvSpPr/>
          <p:nvPr/>
        </p:nvSpPr>
        <p:spPr>
          <a:xfrm>
            <a:off x="6534210" y="5206782"/>
            <a:ext cx="591026" cy="33695"/>
          </a:xfrm>
          <a:prstGeom prst="roundRect">
            <a:avLst>
              <a:gd name="adj" fmla="val 225538"/>
            </a:avLst>
          </a:prstGeom>
          <a:solidFill>
            <a:srgbClr val="194A99"/>
          </a:solidFill>
        </p:spPr>
      </p:sp>
      <p:sp>
        <p:nvSpPr>
          <p:cNvPr id="17" name="Shape 14"/>
          <p:cNvSpPr/>
          <p:nvPr/>
        </p:nvSpPr>
        <p:spPr>
          <a:xfrm>
            <a:off x="7125236" y="5033724"/>
            <a:ext cx="379928" cy="379928"/>
          </a:xfrm>
          <a:prstGeom prst="roundRect">
            <a:avLst>
              <a:gd name="adj" fmla="val 20002"/>
            </a:avLst>
          </a:prstGeom>
          <a:solidFill>
            <a:srgbClr val="003180"/>
          </a:solidFill>
          <a:ln w="7620">
            <a:solidFill>
              <a:srgbClr val="194A99"/>
            </a:solidFill>
            <a:prstDash val="solid"/>
          </a:ln>
        </p:spPr>
      </p:sp>
      <p:sp>
        <p:nvSpPr>
          <p:cNvPr id="18" name="Text 15"/>
          <p:cNvSpPr/>
          <p:nvPr/>
        </p:nvSpPr>
        <p:spPr>
          <a:xfrm>
            <a:off x="7245965" y="5017651"/>
            <a:ext cx="138351" cy="316706"/>
          </a:xfrm>
          <a:prstGeom prst="rect">
            <a:avLst/>
          </a:prstGeom>
          <a:noFill/>
        </p:spPr>
        <p:txBody>
          <a:bodyPr wrap="none" rtlCol="0" anchor="t"/>
          <a:lstStyle/>
          <a:p>
            <a:pPr marL="0" indent="0" algn="ctr">
              <a:lnSpc>
                <a:spcPts val="2495"/>
              </a:lnSpc>
              <a:buNone/>
            </a:pPr>
            <a:r>
              <a:rPr lang="en-US" sz="1995" dirty="0">
                <a:solidFill>
                  <a:srgbClr val="E2E6E9"/>
                </a:solidFill>
                <a:latin typeface="Times New Roman" panose="02020603050405020304" charset="0"/>
                <a:ea typeface="adonis-web" pitchFamily="34" charset="-122"/>
                <a:cs typeface="Times New Roman" panose="02020603050405020304" charset="0"/>
              </a:rPr>
              <a:t>3</a:t>
            </a:r>
            <a:endParaRPr lang="en-US" sz="1995" dirty="0">
              <a:solidFill>
                <a:srgbClr val="E2E6E9"/>
              </a:solidFill>
              <a:latin typeface="Times New Roman" panose="02020603050405020304" charset="0"/>
              <a:ea typeface="adonis-web" pitchFamily="34" charset="-122"/>
              <a:cs typeface="Times New Roman" panose="02020603050405020304" charset="0"/>
            </a:endParaRPr>
          </a:p>
        </p:txBody>
      </p:sp>
      <p:sp>
        <p:nvSpPr>
          <p:cNvPr id="19" name="Text 16"/>
          <p:cNvSpPr/>
          <p:nvPr/>
        </p:nvSpPr>
        <p:spPr>
          <a:xfrm>
            <a:off x="4275534" y="5070634"/>
            <a:ext cx="2110859" cy="263843"/>
          </a:xfrm>
          <a:prstGeom prst="rect">
            <a:avLst/>
          </a:prstGeom>
          <a:noFill/>
        </p:spPr>
        <p:txBody>
          <a:bodyPr wrap="none" rtlCol="0" anchor="t"/>
          <a:lstStyle/>
          <a:p>
            <a:pPr marL="0" indent="0" algn="r">
              <a:lnSpc>
                <a:spcPts val="2080"/>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Key Advantages</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20" name="Text 17"/>
          <p:cNvSpPr/>
          <p:nvPr/>
        </p:nvSpPr>
        <p:spPr>
          <a:xfrm>
            <a:off x="2157730" y="5435600"/>
            <a:ext cx="4228465" cy="1890395"/>
          </a:xfrm>
          <a:prstGeom prst="rect">
            <a:avLst/>
          </a:prstGeom>
          <a:noFill/>
        </p:spPr>
        <p:txBody>
          <a:bodyPr wrap="square" rtlCol="0" anchor="t"/>
          <a:lstStyle/>
          <a:p>
            <a:pPr marL="0" indent="0" algn="r">
              <a:lnSpc>
                <a:spcPts val="213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proposed system offers several advantages, including increased efficiency, consistency in candidate evaluation, scalability to handle large volumes of resumes, and improved accuracy through the application of data-driven analysis techniques.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nvGrpSpPr>
          <p:cNvPr id="22" name="Group 21"/>
          <p:cNvGrpSpPr/>
          <p:nvPr/>
        </p:nvGrpSpPr>
        <p:grpSpPr>
          <a:xfrm>
            <a:off x="13892530" y="7461250"/>
            <a:ext cx="369570" cy="400050"/>
            <a:chOff x="21878" y="11750"/>
            <a:chExt cx="582" cy="630"/>
          </a:xfrm>
        </p:grpSpPr>
        <p:sp>
          <p:nvSpPr>
            <p:cNvPr id="23"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24"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5</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4832985" y="464463"/>
            <a:ext cx="4965740" cy="527685"/>
          </a:xfrm>
          <a:prstGeom prst="rect">
            <a:avLst/>
          </a:prstGeom>
          <a:noFill/>
        </p:spPr>
        <p:txBody>
          <a:bodyPr wrap="none" rtlCol="0" anchor="ctr" anchorCtr="0"/>
          <a:lstStyle/>
          <a:p>
            <a:pPr marL="0" indent="0" algn="ctr">
              <a:lnSpc>
                <a:spcPts val="4155"/>
              </a:lnSpc>
              <a:buNone/>
            </a:pPr>
            <a:r>
              <a:rPr lang="en-IN" altLang="en-US" sz="3325" b="1" dirty="0">
                <a:solidFill>
                  <a:srgbClr val="F5F0F0"/>
                </a:solidFill>
                <a:latin typeface="Times New Roman" panose="02020603050405020304" charset="0"/>
                <a:ea typeface="adonis-web" pitchFamily="34" charset="-122"/>
                <a:cs typeface="Times New Roman" panose="02020603050405020304" charset="0"/>
              </a:rPr>
              <a:t>Design</a:t>
            </a:r>
            <a:endParaRPr lang="en-IN" altLang="en-US" sz="3325" b="1" dirty="0">
              <a:solidFill>
                <a:srgbClr val="F5F0F0"/>
              </a:solidFill>
              <a:latin typeface="Times New Roman" panose="02020603050405020304" charset="0"/>
              <a:ea typeface="adonis-web" pitchFamily="34" charset="-122"/>
              <a:cs typeface="Times New Roman" panose="02020603050405020304" charset="0"/>
            </a:endParaRPr>
          </a:p>
        </p:txBody>
      </p:sp>
      <p:grpSp>
        <p:nvGrpSpPr>
          <p:cNvPr id="22" name="Group 21"/>
          <p:cNvGrpSpPr/>
          <p:nvPr/>
        </p:nvGrpSpPr>
        <p:grpSpPr>
          <a:xfrm>
            <a:off x="13892530" y="7461250"/>
            <a:ext cx="369570" cy="400050"/>
            <a:chOff x="21878" y="11750"/>
            <a:chExt cx="582" cy="630"/>
          </a:xfrm>
        </p:grpSpPr>
        <p:sp>
          <p:nvSpPr>
            <p:cNvPr id="23"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24"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6</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pic>
        <p:nvPicPr>
          <p:cNvPr id="26" name="Picture 25" descr="Batch - 4 Component Diagram"/>
          <p:cNvPicPr>
            <a:picLocks noChangeAspect="1"/>
          </p:cNvPicPr>
          <p:nvPr/>
        </p:nvPicPr>
        <p:blipFill>
          <a:blip r:embed="rId2"/>
          <a:stretch>
            <a:fillRect/>
          </a:stretch>
        </p:blipFill>
        <p:spPr>
          <a:xfrm>
            <a:off x="5606415" y="1100455"/>
            <a:ext cx="3417570" cy="68046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09151A">
              <a:alpha val="75000"/>
            </a:srgbClr>
          </a:solidFill>
        </p:spPr>
      </p:sp>
      <p:sp>
        <p:nvSpPr>
          <p:cNvPr id="4" name="Text 1"/>
          <p:cNvSpPr/>
          <p:nvPr/>
        </p:nvSpPr>
        <p:spPr>
          <a:xfrm>
            <a:off x="2561749" y="605433"/>
            <a:ext cx="5503902" cy="687943"/>
          </a:xfrm>
          <a:prstGeom prst="rect">
            <a:avLst/>
          </a:prstGeom>
          <a:noFill/>
        </p:spPr>
        <p:txBody>
          <a:bodyPr wrap="none" rtlCol="0" anchor="t"/>
          <a:lstStyle/>
          <a:p>
            <a:pPr marL="0" indent="0">
              <a:lnSpc>
                <a:spcPts val="5415"/>
              </a:lnSpc>
              <a:buNone/>
            </a:pPr>
            <a:r>
              <a:rPr lang="en-US" sz="4335" b="1" dirty="0">
                <a:solidFill>
                  <a:srgbClr val="F5F0F0"/>
                </a:solidFill>
                <a:latin typeface="Times New Roman" panose="02020603050405020304" charset="0"/>
                <a:ea typeface="adonis-web" pitchFamily="34" charset="-122"/>
                <a:cs typeface="Times New Roman" panose="02020603050405020304" charset="0"/>
              </a:rPr>
              <a:t>Methodology</a:t>
            </a:r>
            <a:endParaRPr lang="en-US" sz="4335" b="1" dirty="0">
              <a:solidFill>
                <a:srgbClr val="F5F0F0"/>
              </a:solidFill>
              <a:latin typeface="Times New Roman" panose="02020603050405020304" charset="0"/>
              <a:ea typeface="adonis-web" pitchFamily="34" charset="-122"/>
              <a:cs typeface="Times New Roman" panose="02020603050405020304" charset="0"/>
            </a:endParaRPr>
          </a:p>
        </p:txBody>
      </p:sp>
      <p:grpSp>
        <p:nvGrpSpPr>
          <p:cNvPr id="22" name="Group 21"/>
          <p:cNvGrpSpPr/>
          <p:nvPr/>
        </p:nvGrpSpPr>
        <p:grpSpPr>
          <a:xfrm>
            <a:off x="2561114" y="1651635"/>
            <a:ext cx="4643596" cy="3103880"/>
            <a:chOff x="4034" y="3001"/>
            <a:chExt cx="7313" cy="4888"/>
          </a:xfrm>
        </p:grpSpPr>
        <p:sp>
          <p:nvSpPr>
            <p:cNvPr id="5" name="Shape 2"/>
            <p:cNvSpPr/>
            <p:nvPr/>
          </p:nvSpPr>
          <p:spPr>
            <a:xfrm>
              <a:off x="4034" y="3001"/>
              <a:ext cx="780" cy="780"/>
            </a:xfrm>
            <a:prstGeom prst="roundRect">
              <a:avLst>
                <a:gd name="adj" fmla="val 20003"/>
              </a:avLst>
            </a:prstGeom>
            <a:solidFill>
              <a:srgbClr val="003180"/>
            </a:solidFill>
            <a:ln w="7620">
              <a:solidFill>
                <a:srgbClr val="194A99"/>
              </a:solidFill>
              <a:prstDash val="solid"/>
            </a:ln>
          </p:spPr>
        </p:sp>
        <p:sp>
          <p:nvSpPr>
            <p:cNvPr id="6" name="Text 3"/>
            <p:cNvSpPr/>
            <p:nvPr/>
          </p:nvSpPr>
          <p:spPr>
            <a:xfrm>
              <a:off x="4282" y="3001"/>
              <a:ext cx="284" cy="650"/>
            </a:xfrm>
            <a:prstGeom prst="rect">
              <a:avLst/>
            </a:prstGeom>
            <a:noFill/>
          </p:spPr>
          <p:txBody>
            <a:bodyPr wrap="none" rtlCol="0" anchor="t"/>
            <a:lstStyle/>
            <a:p>
              <a:pPr marL="0" indent="0" algn="ctr">
                <a:lnSpc>
                  <a:spcPts val="3250"/>
                </a:lnSpc>
                <a:buNone/>
              </a:pPr>
              <a:r>
                <a:rPr lang="en-US" sz="2600" dirty="0">
                  <a:solidFill>
                    <a:srgbClr val="E2E6E9"/>
                  </a:solidFill>
                  <a:latin typeface="Times New Roman" panose="02020603050405020304" charset="0"/>
                  <a:ea typeface="adonis-web" pitchFamily="34" charset="-122"/>
                  <a:cs typeface="Times New Roman" panose="02020603050405020304" charset="0"/>
                </a:rPr>
                <a:t>1</a:t>
              </a:r>
              <a:endParaRPr lang="en-US" sz="2600" dirty="0">
                <a:solidFill>
                  <a:srgbClr val="E2E6E9"/>
                </a:solidFill>
                <a:latin typeface="Times New Roman" panose="02020603050405020304" charset="0"/>
                <a:ea typeface="adonis-web" pitchFamily="34" charset="-122"/>
                <a:cs typeface="Times New Roman" panose="02020603050405020304" charset="0"/>
              </a:endParaRPr>
            </a:p>
          </p:txBody>
        </p:sp>
        <p:sp>
          <p:nvSpPr>
            <p:cNvPr id="7" name="Text 4"/>
            <p:cNvSpPr/>
            <p:nvPr/>
          </p:nvSpPr>
          <p:spPr>
            <a:xfrm>
              <a:off x="5161" y="3120"/>
              <a:ext cx="4334" cy="542"/>
            </a:xfrm>
            <a:prstGeom prst="rect">
              <a:avLst/>
            </a:prstGeom>
            <a:noFill/>
          </p:spPr>
          <p:txBody>
            <a:bodyPr wrap="none" rtlCol="0" anchor="t"/>
            <a:lstStyle/>
            <a:p>
              <a:pPr marL="0" indent="0">
                <a:lnSpc>
                  <a:spcPts val="2710"/>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Text Preprocessing</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8" name="Text 5"/>
            <p:cNvSpPr/>
            <p:nvPr/>
          </p:nvSpPr>
          <p:spPr>
            <a:xfrm>
              <a:off x="5161" y="3870"/>
              <a:ext cx="6186" cy="4019"/>
            </a:xfrm>
            <a:prstGeom prst="rect">
              <a:avLst/>
            </a:prstGeom>
            <a:noFill/>
          </p:spPr>
          <p:txBody>
            <a:bodyPr wrap="square" rtlCol="0" anchor="t"/>
            <a:lstStyle/>
            <a:p>
              <a:pPr marL="0" indent="0">
                <a:lnSpc>
                  <a:spcPts val="277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system employs text preprocessing techniques, such as tokenization, stopwords removal, and stemming/lemmatization, to clean and standardize the textual data extracted from resumes and job descriptions.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3" name="Group 22"/>
          <p:cNvGrpSpPr/>
          <p:nvPr/>
        </p:nvGrpSpPr>
        <p:grpSpPr>
          <a:xfrm>
            <a:off x="7425333" y="1657350"/>
            <a:ext cx="4643477" cy="3016885"/>
            <a:chOff x="11693" y="3001"/>
            <a:chExt cx="7313" cy="4751"/>
          </a:xfrm>
        </p:grpSpPr>
        <p:sp>
          <p:nvSpPr>
            <p:cNvPr id="9" name="Shape 6"/>
            <p:cNvSpPr/>
            <p:nvPr/>
          </p:nvSpPr>
          <p:spPr>
            <a:xfrm>
              <a:off x="11693" y="3001"/>
              <a:ext cx="780" cy="780"/>
            </a:xfrm>
            <a:prstGeom prst="roundRect">
              <a:avLst>
                <a:gd name="adj" fmla="val 20003"/>
              </a:avLst>
            </a:prstGeom>
            <a:solidFill>
              <a:srgbClr val="003180"/>
            </a:solidFill>
            <a:ln w="7620">
              <a:solidFill>
                <a:srgbClr val="194A99"/>
              </a:solidFill>
              <a:prstDash val="solid"/>
            </a:ln>
          </p:spPr>
        </p:sp>
        <p:sp>
          <p:nvSpPr>
            <p:cNvPr id="10" name="Text 7"/>
            <p:cNvSpPr/>
            <p:nvPr/>
          </p:nvSpPr>
          <p:spPr>
            <a:xfrm>
              <a:off x="11941" y="3001"/>
              <a:ext cx="284" cy="650"/>
            </a:xfrm>
            <a:prstGeom prst="rect">
              <a:avLst/>
            </a:prstGeom>
            <a:noFill/>
          </p:spPr>
          <p:txBody>
            <a:bodyPr wrap="none" rtlCol="0" anchor="t"/>
            <a:lstStyle/>
            <a:p>
              <a:pPr marL="0" indent="0" algn="ctr">
                <a:lnSpc>
                  <a:spcPts val="3250"/>
                </a:lnSpc>
                <a:buNone/>
              </a:pPr>
              <a:r>
                <a:rPr lang="en-US" sz="2600" dirty="0">
                  <a:solidFill>
                    <a:srgbClr val="E2E6E9"/>
                  </a:solidFill>
                  <a:latin typeface="Times New Roman" panose="02020603050405020304" charset="0"/>
                  <a:ea typeface="adonis-web" pitchFamily="34" charset="-122"/>
                  <a:cs typeface="Times New Roman" panose="02020603050405020304" charset="0"/>
                </a:rPr>
                <a:t>2</a:t>
              </a:r>
              <a:endParaRPr lang="en-US" sz="2600" dirty="0">
                <a:solidFill>
                  <a:srgbClr val="E2E6E9"/>
                </a:solidFill>
                <a:latin typeface="Times New Roman" panose="02020603050405020304" charset="0"/>
                <a:ea typeface="adonis-web" pitchFamily="34" charset="-122"/>
                <a:cs typeface="Times New Roman" panose="02020603050405020304" charset="0"/>
              </a:endParaRPr>
            </a:p>
          </p:txBody>
        </p:sp>
        <p:sp>
          <p:nvSpPr>
            <p:cNvPr id="11" name="Text 8"/>
            <p:cNvSpPr/>
            <p:nvPr/>
          </p:nvSpPr>
          <p:spPr>
            <a:xfrm>
              <a:off x="12820" y="3120"/>
              <a:ext cx="4334" cy="542"/>
            </a:xfrm>
            <a:prstGeom prst="rect">
              <a:avLst/>
            </a:prstGeom>
            <a:noFill/>
          </p:spPr>
          <p:txBody>
            <a:bodyPr wrap="none" rtlCol="0" anchor="t"/>
            <a:lstStyle/>
            <a:p>
              <a:pPr marL="0" indent="0">
                <a:lnSpc>
                  <a:spcPts val="2710"/>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Feature Extraction</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2" name="Text 9"/>
            <p:cNvSpPr/>
            <p:nvPr/>
          </p:nvSpPr>
          <p:spPr>
            <a:xfrm>
              <a:off x="12820" y="3870"/>
              <a:ext cx="6186" cy="3882"/>
            </a:xfrm>
            <a:prstGeom prst="rect">
              <a:avLst/>
            </a:prstGeom>
            <a:noFill/>
          </p:spPr>
          <p:txBody>
            <a:bodyPr wrap="square" rtlCol="0" anchor="t"/>
            <a:lstStyle/>
            <a:p>
              <a:pPr marL="0" indent="0">
                <a:lnSpc>
                  <a:spcPts val="2775"/>
                </a:lnSpc>
                <a:buNone/>
              </a:pPr>
              <a:r>
                <a:rPr lang="en-US" sz="2000" dirty="0">
                  <a:solidFill>
                    <a:srgbClr val="E2E6E9"/>
                  </a:solidFill>
                  <a:latin typeface="Times New Roman" panose="02020603050405020304" charset="0"/>
                  <a:ea typeface="adonis-web" pitchFamily="34" charset="-122"/>
                  <a:cs typeface="Times New Roman" panose="02020603050405020304" charset="0"/>
                </a:rPr>
                <a:t>Using natural language processing (NLP) methods, the system extracts relevant features from resumes, including skills, experiences, and qualifications, to create a comprehensive candidate profile.</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4" name="Group 23"/>
          <p:cNvGrpSpPr/>
          <p:nvPr/>
        </p:nvGrpSpPr>
        <p:grpSpPr>
          <a:xfrm>
            <a:off x="2561749" y="4962525"/>
            <a:ext cx="4643596" cy="2789555"/>
            <a:chOff x="4034" y="7815"/>
            <a:chExt cx="7313" cy="4393"/>
          </a:xfrm>
        </p:grpSpPr>
        <p:sp>
          <p:nvSpPr>
            <p:cNvPr id="13" name="Shape 10"/>
            <p:cNvSpPr/>
            <p:nvPr/>
          </p:nvSpPr>
          <p:spPr>
            <a:xfrm>
              <a:off x="4034" y="7815"/>
              <a:ext cx="780" cy="780"/>
            </a:xfrm>
            <a:prstGeom prst="roundRect">
              <a:avLst>
                <a:gd name="adj" fmla="val 20003"/>
              </a:avLst>
            </a:prstGeom>
            <a:solidFill>
              <a:srgbClr val="003180"/>
            </a:solidFill>
            <a:ln w="7620">
              <a:solidFill>
                <a:srgbClr val="194A99"/>
              </a:solidFill>
              <a:prstDash val="solid"/>
            </a:ln>
          </p:spPr>
        </p:sp>
        <p:sp>
          <p:nvSpPr>
            <p:cNvPr id="14" name="Text 11"/>
            <p:cNvSpPr/>
            <p:nvPr/>
          </p:nvSpPr>
          <p:spPr>
            <a:xfrm>
              <a:off x="4282" y="7826"/>
              <a:ext cx="284" cy="650"/>
            </a:xfrm>
            <a:prstGeom prst="rect">
              <a:avLst/>
            </a:prstGeom>
            <a:noFill/>
          </p:spPr>
          <p:txBody>
            <a:bodyPr wrap="none" rtlCol="0" anchor="t"/>
            <a:lstStyle/>
            <a:p>
              <a:pPr marL="0" indent="0" algn="ctr">
                <a:lnSpc>
                  <a:spcPts val="3250"/>
                </a:lnSpc>
                <a:buNone/>
              </a:pPr>
              <a:r>
                <a:rPr lang="en-US" sz="2600" dirty="0">
                  <a:solidFill>
                    <a:srgbClr val="E2E6E9"/>
                  </a:solidFill>
                  <a:latin typeface="Times New Roman" panose="02020603050405020304" charset="0"/>
                  <a:ea typeface="adonis-web" pitchFamily="34" charset="-122"/>
                  <a:cs typeface="Times New Roman" panose="02020603050405020304" charset="0"/>
                </a:rPr>
                <a:t>3</a:t>
              </a:r>
              <a:endParaRPr lang="en-US" sz="2600" dirty="0">
                <a:solidFill>
                  <a:srgbClr val="E2E6E9"/>
                </a:solidFill>
                <a:latin typeface="Times New Roman" panose="02020603050405020304" charset="0"/>
                <a:ea typeface="adonis-web" pitchFamily="34" charset="-122"/>
                <a:cs typeface="Times New Roman" panose="02020603050405020304" charset="0"/>
              </a:endParaRPr>
            </a:p>
          </p:txBody>
        </p:sp>
        <p:sp>
          <p:nvSpPr>
            <p:cNvPr id="15" name="Text 12"/>
            <p:cNvSpPr/>
            <p:nvPr/>
          </p:nvSpPr>
          <p:spPr>
            <a:xfrm>
              <a:off x="5161" y="7934"/>
              <a:ext cx="4334" cy="542"/>
            </a:xfrm>
            <a:prstGeom prst="rect">
              <a:avLst/>
            </a:prstGeom>
            <a:noFill/>
          </p:spPr>
          <p:txBody>
            <a:bodyPr wrap="none" rtlCol="0" anchor="t"/>
            <a:lstStyle/>
            <a:p>
              <a:pPr marL="0" indent="0">
                <a:lnSpc>
                  <a:spcPts val="2710"/>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Similarity Calculation</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6" name="Text 13"/>
            <p:cNvSpPr/>
            <p:nvPr/>
          </p:nvSpPr>
          <p:spPr>
            <a:xfrm>
              <a:off x="5161" y="8684"/>
              <a:ext cx="6186" cy="3524"/>
            </a:xfrm>
            <a:prstGeom prst="rect">
              <a:avLst/>
            </a:prstGeom>
            <a:noFill/>
          </p:spPr>
          <p:txBody>
            <a:bodyPr wrap="square" rtlCol="0" anchor="t"/>
            <a:lstStyle/>
            <a:p>
              <a:pPr marL="0" indent="0">
                <a:lnSpc>
                  <a:spcPts val="2775"/>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system leverages machine learning algorithms, such as TF-IDF and cosine similarity, to measure the similarity between candidate resumes and the job description, enabling effective candidate ranking.</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5" name="Group 24"/>
          <p:cNvGrpSpPr/>
          <p:nvPr/>
        </p:nvGrpSpPr>
        <p:grpSpPr>
          <a:xfrm>
            <a:off x="7425333" y="4962446"/>
            <a:ext cx="4643477" cy="2791539"/>
            <a:chOff x="11693" y="7815"/>
            <a:chExt cx="7313" cy="4396"/>
          </a:xfrm>
        </p:grpSpPr>
        <p:sp>
          <p:nvSpPr>
            <p:cNvPr id="17" name="Shape 14"/>
            <p:cNvSpPr/>
            <p:nvPr/>
          </p:nvSpPr>
          <p:spPr>
            <a:xfrm>
              <a:off x="11693" y="7815"/>
              <a:ext cx="780" cy="780"/>
            </a:xfrm>
            <a:prstGeom prst="roundRect">
              <a:avLst>
                <a:gd name="adj" fmla="val 20003"/>
              </a:avLst>
            </a:prstGeom>
            <a:solidFill>
              <a:srgbClr val="003180"/>
            </a:solidFill>
            <a:ln w="7620">
              <a:solidFill>
                <a:srgbClr val="194A99"/>
              </a:solidFill>
              <a:prstDash val="solid"/>
            </a:ln>
          </p:spPr>
        </p:sp>
        <p:sp>
          <p:nvSpPr>
            <p:cNvPr id="18" name="Text 15"/>
            <p:cNvSpPr/>
            <p:nvPr/>
          </p:nvSpPr>
          <p:spPr>
            <a:xfrm>
              <a:off x="11941" y="7815"/>
              <a:ext cx="284" cy="650"/>
            </a:xfrm>
            <a:prstGeom prst="rect">
              <a:avLst/>
            </a:prstGeom>
            <a:noFill/>
          </p:spPr>
          <p:txBody>
            <a:bodyPr wrap="none" rtlCol="0" anchor="t"/>
            <a:lstStyle/>
            <a:p>
              <a:pPr marL="0" indent="0" algn="ctr">
                <a:lnSpc>
                  <a:spcPts val="3250"/>
                </a:lnSpc>
                <a:buNone/>
              </a:pPr>
              <a:r>
                <a:rPr lang="en-US" sz="2600" dirty="0">
                  <a:solidFill>
                    <a:srgbClr val="E2E6E9"/>
                  </a:solidFill>
                  <a:latin typeface="Times New Roman" panose="02020603050405020304" charset="0"/>
                  <a:ea typeface="adonis-web" pitchFamily="34" charset="-122"/>
                  <a:cs typeface="Times New Roman" panose="02020603050405020304" charset="0"/>
                </a:rPr>
                <a:t>4</a:t>
              </a:r>
              <a:endParaRPr lang="en-US" sz="2600" dirty="0">
                <a:solidFill>
                  <a:srgbClr val="E2E6E9"/>
                </a:solidFill>
                <a:latin typeface="Times New Roman" panose="02020603050405020304" charset="0"/>
                <a:ea typeface="adonis-web" pitchFamily="34" charset="-122"/>
                <a:cs typeface="Times New Roman" panose="02020603050405020304" charset="0"/>
              </a:endParaRPr>
            </a:p>
          </p:txBody>
        </p:sp>
        <p:sp>
          <p:nvSpPr>
            <p:cNvPr id="19" name="Text 16"/>
            <p:cNvSpPr/>
            <p:nvPr/>
          </p:nvSpPr>
          <p:spPr>
            <a:xfrm>
              <a:off x="12820" y="7934"/>
              <a:ext cx="4334" cy="542"/>
            </a:xfrm>
            <a:prstGeom prst="rect">
              <a:avLst/>
            </a:prstGeom>
            <a:noFill/>
          </p:spPr>
          <p:txBody>
            <a:bodyPr wrap="none" rtlCol="0" anchor="t"/>
            <a:lstStyle/>
            <a:p>
              <a:pPr marL="0" indent="0">
                <a:lnSpc>
                  <a:spcPts val="2710"/>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Topic Modeling</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20" name="Text 17"/>
            <p:cNvSpPr/>
            <p:nvPr/>
          </p:nvSpPr>
          <p:spPr>
            <a:xfrm>
              <a:off x="12820" y="8684"/>
              <a:ext cx="6186" cy="3527"/>
            </a:xfrm>
            <a:prstGeom prst="rect">
              <a:avLst/>
            </a:prstGeom>
            <a:noFill/>
          </p:spPr>
          <p:txBody>
            <a:bodyPr wrap="square" rtlCol="0" anchor="t"/>
            <a:lstStyle/>
            <a:p>
              <a:pPr marL="0" indent="0">
                <a:lnSpc>
                  <a:spcPts val="2775"/>
                </a:lnSpc>
                <a:buNone/>
              </a:pPr>
              <a:r>
                <a:rPr lang="en-US" sz="2000" dirty="0">
                  <a:solidFill>
                    <a:srgbClr val="E2E6E9"/>
                  </a:solidFill>
                  <a:latin typeface="Times New Roman" panose="02020603050405020304" charset="0"/>
                  <a:ea typeface="adonis-web" pitchFamily="34" charset="-122"/>
                  <a:cs typeface="Times New Roman" panose="02020603050405020304" charset="0"/>
                </a:rPr>
                <a:t>Latent Dirichlet Allocation (LDA) is employed to uncover latent topics and themes within the resume and job description text, providing additional insights for the candidate evaluation process.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6" name="Group 25"/>
          <p:cNvGrpSpPr/>
          <p:nvPr/>
        </p:nvGrpSpPr>
        <p:grpSpPr>
          <a:xfrm>
            <a:off x="13892530" y="7461250"/>
            <a:ext cx="369570" cy="400050"/>
            <a:chOff x="21878" y="11750"/>
            <a:chExt cx="582" cy="630"/>
          </a:xfrm>
        </p:grpSpPr>
        <p:sp>
          <p:nvSpPr>
            <p:cNvPr id="27"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28"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7</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600682" y="601028"/>
            <a:ext cx="5861209" cy="682347"/>
          </a:xfrm>
          <a:prstGeom prst="rect">
            <a:avLst/>
          </a:prstGeom>
          <a:noFill/>
        </p:spPr>
        <p:txBody>
          <a:bodyPr wrap="none" rtlCol="0" anchor="t"/>
          <a:lstStyle/>
          <a:p>
            <a:pPr marL="0" indent="0">
              <a:lnSpc>
                <a:spcPts val="5375"/>
              </a:lnSpc>
              <a:buNone/>
            </a:pPr>
            <a:r>
              <a:rPr lang="en-US" sz="4300" b="1" dirty="0">
                <a:solidFill>
                  <a:srgbClr val="F5F0F0"/>
                </a:solidFill>
                <a:latin typeface="Times New Roman" panose="02020603050405020304" charset="0"/>
                <a:ea typeface="adonis-web" pitchFamily="34" charset="-122"/>
                <a:cs typeface="Times New Roman" panose="02020603050405020304" charset="0"/>
              </a:rPr>
              <a:t>Technical Implementation</a:t>
            </a:r>
            <a:endParaRPr lang="en-US" sz="4300" b="1" dirty="0">
              <a:solidFill>
                <a:srgbClr val="F5F0F0"/>
              </a:solidFill>
              <a:latin typeface="Times New Roman" panose="02020603050405020304" charset="0"/>
              <a:ea typeface="adonis-web" pitchFamily="34" charset="-122"/>
              <a:cs typeface="Times New Roman" panose="02020603050405020304" charset="0"/>
            </a:endParaRPr>
          </a:p>
        </p:txBody>
      </p:sp>
      <p:grpSp>
        <p:nvGrpSpPr>
          <p:cNvPr id="18" name="Group 17"/>
          <p:cNvGrpSpPr/>
          <p:nvPr/>
        </p:nvGrpSpPr>
        <p:grpSpPr>
          <a:xfrm>
            <a:off x="2600960" y="1493520"/>
            <a:ext cx="4605655" cy="3253740"/>
            <a:chOff x="4096" y="2709"/>
            <a:chExt cx="7253" cy="5124"/>
          </a:xfrm>
        </p:grpSpPr>
        <p:sp>
          <p:nvSpPr>
            <p:cNvPr id="5" name="Shape 2"/>
            <p:cNvSpPr/>
            <p:nvPr/>
          </p:nvSpPr>
          <p:spPr>
            <a:xfrm>
              <a:off x="4096" y="2709"/>
              <a:ext cx="7253" cy="5076"/>
            </a:xfrm>
            <a:prstGeom prst="roundRect">
              <a:avLst>
                <a:gd name="adj" fmla="val 3254"/>
              </a:avLst>
            </a:prstGeom>
            <a:solidFill>
              <a:srgbClr val="003180"/>
            </a:solidFill>
            <a:ln w="7620">
              <a:solidFill>
                <a:srgbClr val="194A99"/>
              </a:solidFill>
              <a:prstDash val="solid"/>
            </a:ln>
          </p:spPr>
        </p:sp>
        <p:sp>
          <p:nvSpPr>
            <p:cNvPr id="6" name="Text 3"/>
            <p:cNvSpPr/>
            <p:nvPr/>
          </p:nvSpPr>
          <p:spPr>
            <a:xfrm>
              <a:off x="4451" y="3064"/>
              <a:ext cx="4298" cy="537"/>
            </a:xfrm>
            <a:prstGeom prst="rect">
              <a:avLst/>
            </a:prstGeom>
            <a:noFill/>
          </p:spPr>
          <p:txBody>
            <a:bodyPr wrap="none" rtlCol="0" anchor="t"/>
            <a:lstStyle/>
            <a:p>
              <a:pPr marL="0" indent="0">
                <a:lnSpc>
                  <a:spcPts val="268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Python Modules</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7" name="Text 4"/>
            <p:cNvSpPr/>
            <p:nvPr/>
          </p:nvSpPr>
          <p:spPr>
            <a:xfrm>
              <a:off x="4451" y="3808"/>
              <a:ext cx="6541" cy="4025"/>
            </a:xfrm>
            <a:prstGeom prst="rect">
              <a:avLst/>
            </a:prstGeom>
            <a:noFill/>
          </p:spPr>
          <p:txBody>
            <a:bodyPr wrap="square" rtlCol="0" anchor="t"/>
            <a:lstStyle/>
            <a:p>
              <a:pPr marL="0" indent="0">
                <a:lnSpc>
                  <a:spcPts val="275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system utilizes a variety of Python modules, including NLTK for natural language processing, scikit-learn for machine learning algorithms, Flask for web application development, and PyMuPDF for PDF parsing, among others.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19" name="Group 18"/>
          <p:cNvGrpSpPr/>
          <p:nvPr/>
        </p:nvGrpSpPr>
        <p:grpSpPr>
          <a:xfrm>
            <a:off x="7424420" y="1493520"/>
            <a:ext cx="4605655" cy="3240405"/>
            <a:chOff x="11692" y="2709"/>
            <a:chExt cx="7253" cy="5103"/>
          </a:xfrm>
        </p:grpSpPr>
        <p:sp>
          <p:nvSpPr>
            <p:cNvPr id="8" name="Shape 5"/>
            <p:cNvSpPr/>
            <p:nvPr/>
          </p:nvSpPr>
          <p:spPr>
            <a:xfrm>
              <a:off x="11692" y="2709"/>
              <a:ext cx="7253" cy="5103"/>
            </a:xfrm>
            <a:prstGeom prst="roundRect">
              <a:avLst>
                <a:gd name="adj" fmla="val 3254"/>
              </a:avLst>
            </a:prstGeom>
            <a:solidFill>
              <a:srgbClr val="003180"/>
            </a:solidFill>
            <a:ln w="7620">
              <a:solidFill>
                <a:srgbClr val="194A99"/>
              </a:solidFill>
              <a:prstDash val="solid"/>
            </a:ln>
          </p:spPr>
        </p:sp>
        <p:sp>
          <p:nvSpPr>
            <p:cNvPr id="9" name="Text 6"/>
            <p:cNvSpPr/>
            <p:nvPr/>
          </p:nvSpPr>
          <p:spPr>
            <a:xfrm>
              <a:off x="12048" y="3064"/>
              <a:ext cx="4298" cy="537"/>
            </a:xfrm>
            <a:prstGeom prst="rect">
              <a:avLst/>
            </a:prstGeom>
            <a:noFill/>
          </p:spPr>
          <p:txBody>
            <a:bodyPr wrap="none" rtlCol="0" anchor="t"/>
            <a:lstStyle/>
            <a:p>
              <a:pPr marL="0" indent="0">
                <a:lnSpc>
                  <a:spcPts val="268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Text Processing</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0" name="Text 7"/>
            <p:cNvSpPr/>
            <p:nvPr/>
          </p:nvSpPr>
          <p:spPr>
            <a:xfrm>
              <a:off x="12048" y="3808"/>
              <a:ext cx="6541" cy="2751"/>
            </a:xfrm>
            <a:prstGeom prst="rect">
              <a:avLst/>
            </a:prstGeom>
            <a:noFill/>
          </p:spPr>
          <p:txBody>
            <a:bodyPr wrap="square" rtlCol="0" anchor="t"/>
            <a:lstStyle/>
            <a:p>
              <a:pPr marL="0" indent="0">
                <a:lnSpc>
                  <a:spcPts val="275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codebase encompasses text preprocessing steps, such as tokenization, stopwords removal, and text extraction from PDF resumes, to prepare the data for further analysis.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0" name="Group 19"/>
          <p:cNvGrpSpPr/>
          <p:nvPr/>
        </p:nvGrpSpPr>
        <p:grpSpPr>
          <a:xfrm>
            <a:off x="2600960" y="4958080"/>
            <a:ext cx="4605655" cy="2929890"/>
            <a:chOff x="4096" y="7808"/>
            <a:chExt cx="7253" cy="4614"/>
          </a:xfrm>
        </p:grpSpPr>
        <p:sp>
          <p:nvSpPr>
            <p:cNvPr id="11" name="Shape 8"/>
            <p:cNvSpPr/>
            <p:nvPr/>
          </p:nvSpPr>
          <p:spPr>
            <a:xfrm>
              <a:off x="4096" y="7808"/>
              <a:ext cx="7253" cy="4614"/>
            </a:xfrm>
            <a:prstGeom prst="roundRect">
              <a:avLst>
                <a:gd name="adj" fmla="val 3680"/>
              </a:avLst>
            </a:prstGeom>
            <a:solidFill>
              <a:srgbClr val="003180"/>
            </a:solidFill>
            <a:ln w="7620">
              <a:solidFill>
                <a:srgbClr val="194A99"/>
              </a:solidFill>
              <a:prstDash val="solid"/>
            </a:ln>
          </p:spPr>
        </p:sp>
        <p:sp>
          <p:nvSpPr>
            <p:cNvPr id="12" name="Text 9"/>
            <p:cNvSpPr/>
            <p:nvPr/>
          </p:nvSpPr>
          <p:spPr>
            <a:xfrm>
              <a:off x="4451" y="8164"/>
              <a:ext cx="4298" cy="537"/>
            </a:xfrm>
            <a:prstGeom prst="rect">
              <a:avLst/>
            </a:prstGeom>
            <a:noFill/>
          </p:spPr>
          <p:txBody>
            <a:bodyPr wrap="none" rtlCol="0" anchor="t"/>
            <a:lstStyle/>
            <a:p>
              <a:pPr marL="0" indent="0">
                <a:lnSpc>
                  <a:spcPts val="268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Candidate Ranking</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3" name="Text 10"/>
            <p:cNvSpPr/>
            <p:nvPr/>
          </p:nvSpPr>
          <p:spPr>
            <a:xfrm>
              <a:off x="4451" y="8907"/>
              <a:ext cx="6541" cy="3441"/>
            </a:xfrm>
            <a:prstGeom prst="rect">
              <a:avLst/>
            </a:prstGeom>
            <a:noFill/>
          </p:spPr>
          <p:txBody>
            <a:bodyPr wrap="square" rtlCol="0" anchor="t"/>
            <a:lstStyle/>
            <a:p>
              <a:pPr marL="0" indent="0">
                <a:lnSpc>
                  <a:spcPts val="275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system implements TF-IDF vectorization, cosine similarity calculations, and Latent Dirichlet Allocation (LDA) topic modeling to assess the relevance of candidate resumes and rank them accordingly.</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1" name="Group 20"/>
          <p:cNvGrpSpPr/>
          <p:nvPr/>
        </p:nvGrpSpPr>
        <p:grpSpPr>
          <a:xfrm>
            <a:off x="7424420" y="4958080"/>
            <a:ext cx="4605655" cy="2928620"/>
            <a:chOff x="11692" y="7808"/>
            <a:chExt cx="7253" cy="4612"/>
          </a:xfrm>
        </p:grpSpPr>
        <p:sp>
          <p:nvSpPr>
            <p:cNvPr id="14" name="Shape 11"/>
            <p:cNvSpPr/>
            <p:nvPr/>
          </p:nvSpPr>
          <p:spPr>
            <a:xfrm>
              <a:off x="11692" y="7808"/>
              <a:ext cx="7253" cy="4612"/>
            </a:xfrm>
            <a:prstGeom prst="roundRect">
              <a:avLst>
                <a:gd name="adj" fmla="val 3680"/>
              </a:avLst>
            </a:prstGeom>
            <a:solidFill>
              <a:srgbClr val="003180"/>
            </a:solidFill>
            <a:ln w="7620">
              <a:solidFill>
                <a:srgbClr val="194A99"/>
              </a:solidFill>
              <a:prstDash val="solid"/>
            </a:ln>
          </p:spPr>
        </p:sp>
        <p:sp>
          <p:nvSpPr>
            <p:cNvPr id="15" name="Text 12"/>
            <p:cNvSpPr/>
            <p:nvPr/>
          </p:nvSpPr>
          <p:spPr>
            <a:xfrm>
              <a:off x="12048" y="8164"/>
              <a:ext cx="4298" cy="537"/>
            </a:xfrm>
            <a:prstGeom prst="rect">
              <a:avLst/>
            </a:prstGeom>
            <a:noFill/>
          </p:spPr>
          <p:txBody>
            <a:bodyPr wrap="none" rtlCol="0" anchor="t"/>
            <a:lstStyle/>
            <a:p>
              <a:pPr marL="0" indent="0">
                <a:lnSpc>
                  <a:spcPts val="268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User Interface</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6" name="Text 13"/>
            <p:cNvSpPr/>
            <p:nvPr/>
          </p:nvSpPr>
          <p:spPr>
            <a:xfrm>
              <a:off x="12048" y="8907"/>
              <a:ext cx="6541" cy="3441"/>
            </a:xfrm>
            <a:prstGeom prst="rect">
              <a:avLst/>
            </a:prstGeom>
            <a:noFill/>
          </p:spPr>
          <p:txBody>
            <a:bodyPr wrap="square" rtlCol="0" anchor="t"/>
            <a:lstStyle/>
            <a:p>
              <a:pPr marL="0" indent="0">
                <a:lnSpc>
                  <a:spcPts val="275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web-based user interface, built using Flask, allows users to upload resumes and job descriptions, initiate the analysis process, and view the ranked list of candidates.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2" name="Group 21"/>
          <p:cNvGrpSpPr/>
          <p:nvPr/>
        </p:nvGrpSpPr>
        <p:grpSpPr>
          <a:xfrm>
            <a:off x="13892530" y="7461250"/>
            <a:ext cx="369570" cy="400050"/>
            <a:chOff x="21878" y="11750"/>
            <a:chExt cx="582" cy="630"/>
          </a:xfrm>
        </p:grpSpPr>
        <p:sp>
          <p:nvSpPr>
            <p:cNvPr id="23"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24"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8</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1661716" y="954643"/>
            <a:ext cx="5554980" cy="694373"/>
          </a:xfrm>
          <a:prstGeom prst="rect">
            <a:avLst/>
          </a:prstGeom>
          <a:noFill/>
        </p:spPr>
        <p:txBody>
          <a:bodyPr wrap="none" rtlCol="0" anchor="t"/>
          <a:lstStyle/>
          <a:p>
            <a:pPr marL="0" indent="0">
              <a:lnSpc>
                <a:spcPts val="5470"/>
              </a:lnSpc>
              <a:buNone/>
            </a:pPr>
            <a:r>
              <a:rPr lang="en-US" sz="4375" b="1" dirty="0">
                <a:solidFill>
                  <a:srgbClr val="F5F0F0"/>
                </a:solidFill>
                <a:latin typeface="Times New Roman" panose="02020603050405020304" charset="0"/>
                <a:ea typeface="adonis-web" pitchFamily="34" charset="-122"/>
                <a:cs typeface="Times New Roman" panose="02020603050405020304" charset="0"/>
              </a:rPr>
              <a:t>Key Algorithms</a:t>
            </a:r>
            <a:endParaRPr lang="en-US" sz="4375" b="1" dirty="0">
              <a:solidFill>
                <a:srgbClr val="F5F0F0"/>
              </a:solidFill>
              <a:latin typeface="Times New Roman" panose="02020603050405020304" charset="0"/>
              <a:ea typeface="adonis-web" pitchFamily="34" charset="-122"/>
              <a:cs typeface="Times New Roman" panose="02020603050405020304" charset="0"/>
            </a:endParaRPr>
          </a:p>
        </p:txBody>
      </p:sp>
      <p:grpSp>
        <p:nvGrpSpPr>
          <p:cNvPr id="22" name="Group 21"/>
          <p:cNvGrpSpPr/>
          <p:nvPr/>
        </p:nvGrpSpPr>
        <p:grpSpPr>
          <a:xfrm>
            <a:off x="1663383" y="2105660"/>
            <a:ext cx="11306175" cy="4686300"/>
            <a:chOff x="2612" y="2791"/>
            <a:chExt cx="17805" cy="7380"/>
          </a:xfrm>
        </p:grpSpPr>
        <p:grpSp>
          <p:nvGrpSpPr>
            <p:cNvPr id="18" name="Group 17"/>
            <p:cNvGrpSpPr/>
            <p:nvPr/>
          </p:nvGrpSpPr>
          <p:grpSpPr>
            <a:xfrm>
              <a:off x="2612" y="2791"/>
              <a:ext cx="3892" cy="7380"/>
              <a:chOff x="3965" y="3687"/>
              <a:chExt cx="3892" cy="7380"/>
            </a:xfrm>
          </p:grpSpPr>
          <p:pic>
            <p:nvPicPr>
              <p:cNvPr id="5" name="Image 1" descr="preencoded.png"/>
              <p:cNvPicPr>
                <a:picLocks noChangeAspect="1"/>
              </p:cNvPicPr>
              <p:nvPr/>
            </p:nvPicPr>
            <p:blipFill>
              <a:blip r:embed="rId2"/>
              <a:stretch>
                <a:fillRect/>
              </a:stretch>
            </p:blipFill>
            <p:spPr>
              <a:xfrm>
                <a:off x="3965" y="3687"/>
                <a:ext cx="677" cy="677"/>
              </a:xfrm>
              <a:prstGeom prst="rect">
                <a:avLst/>
              </a:prstGeom>
            </p:spPr>
          </p:pic>
          <p:sp>
            <p:nvSpPr>
              <p:cNvPr id="6" name="Text 2"/>
              <p:cNvSpPr/>
              <p:nvPr/>
            </p:nvSpPr>
            <p:spPr>
              <a:xfrm>
                <a:off x="3965" y="4713"/>
                <a:ext cx="3384" cy="547"/>
              </a:xfrm>
              <a:prstGeom prst="rect">
                <a:avLst/>
              </a:prstGeom>
              <a:noFill/>
            </p:spPr>
            <p:txBody>
              <a:bodyPr wrap="none" rtlCol="0" anchor="t"/>
              <a:lstStyle/>
              <a:p>
                <a:pPr marL="0" indent="0" algn="l">
                  <a:lnSpc>
                    <a:spcPts val="273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TF-IDF</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7" name="Text 3"/>
              <p:cNvSpPr/>
              <p:nvPr/>
            </p:nvSpPr>
            <p:spPr>
              <a:xfrm>
                <a:off x="3965" y="5470"/>
                <a:ext cx="3892" cy="5597"/>
              </a:xfrm>
              <a:prstGeom prst="rect">
                <a:avLst/>
              </a:prstGeom>
              <a:noFill/>
            </p:spPr>
            <p:txBody>
              <a:bodyPr wrap="square" rtlCol="0" anchor="t"/>
              <a:lstStyle/>
              <a:p>
                <a:pPr marL="0" indent="0" algn="l">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TF-IDF (Term Frequency-Inverse Document Frequency) algorithm is used to quantify the importance of words in resumes and job descriptions, enabling the calculation of similarity scores.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19" name="Group 18"/>
            <p:cNvGrpSpPr/>
            <p:nvPr/>
          </p:nvGrpSpPr>
          <p:grpSpPr>
            <a:xfrm>
              <a:off x="7253" y="2791"/>
              <a:ext cx="3889" cy="7380"/>
              <a:chOff x="7874" y="3687"/>
              <a:chExt cx="3889" cy="7380"/>
            </a:xfrm>
          </p:grpSpPr>
          <p:pic>
            <p:nvPicPr>
              <p:cNvPr id="8" name="Image 2" descr="preencoded.png"/>
              <p:cNvPicPr>
                <a:picLocks noChangeAspect="1"/>
              </p:cNvPicPr>
              <p:nvPr/>
            </p:nvPicPr>
            <p:blipFill>
              <a:blip r:embed="rId3"/>
              <a:stretch>
                <a:fillRect/>
              </a:stretch>
            </p:blipFill>
            <p:spPr>
              <a:xfrm>
                <a:off x="7874" y="3687"/>
                <a:ext cx="677" cy="677"/>
              </a:xfrm>
              <a:prstGeom prst="rect">
                <a:avLst/>
              </a:prstGeom>
            </p:spPr>
          </p:pic>
          <p:sp>
            <p:nvSpPr>
              <p:cNvPr id="9" name="Text 4"/>
              <p:cNvSpPr/>
              <p:nvPr/>
            </p:nvSpPr>
            <p:spPr>
              <a:xfrm>
                <a:off x="7874" y="4713"/>
                <a:ext cx="3384" cy="547"/>
              </a:xfrm>
              <a:prstGeom prst="rect">
                <a:avLst/>
              </a:prstGeom>
              <a:noFill/>
            </p:spPr>
            <p:txBody>
              <a:bodyPr wrap="none" rtlCol="0" anchor="t"/>
              <a:lstStyle/>
              <a:p>
                <a:pPr marL="0" indent="0" algn="l">
                  <a:lnSpc>
                    <a:spcPts val="273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Cosine Similarity</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0" name="Text 5"/>
              <p:cNvSpPr/>
              <p:nvPr/>
            </p:nvSpPr>
            <p:spPr>
              <a:xfrm>
                <a:off x="7874" y="5470"/>
                <a:ext cx="3889" cy="5597"/>
              </a:xfrm>
              <a:prstGeom prst="rect">
                <a:avLst/>
              </a:prstGeom>
              <a:noFill/>
            </p:spPr>
            <p:txBody>
              <a:bodyPr wrap="square" rtlCol="0" anchor="t"/>
              <a:lstStyle/>
              <a:p>
                <a:pPr marL="0" indent="0" algn="l">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Cosine similarity is employed to measure the likeness between the TF-IDF vectors of candidate resumes and the job description, providing a numerical assessment of the match.</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0" name="Group 19"/>
            <p:cNvGrpSpPr/>
            <p:nvPr/>
          </p:nvGrpSpPr>
          <p:grpSpPr>
            <a:xfrm>
              <a:off x="11891" y="2791"/>
              <a:ext cx="3889" cy="6808"/>
              <a:chOff x="11782" y="3687"/>
              <a:chExt cx="3889" cy="6808"/>
            </a:xfrm>
          </p:grpSpPr>
          <p:pic>
            <p:nvPicPr>
              <p:cNvPr id="11" name="Image 3" descr="preencoded.png"/>
              <p:cNvPicPr>
                <a:picLocks noChangeAspect="1"/>
              </p:cNvPicPr>
              <p:nvPr/>
            </p:nvPicPr>
            <p:blipFill>
              <a:blip r:embed="rId4"/>
              <a:stretch>
                <a:fillRect/>
              </a:stretch>
            </p:blipFill>
            <p:spPr>
              <a:xfrm>
                <a:off x="11782" y="3687"/>
                <a:ext cx="677" cy="677"/>
              </a:xfrm>
              <a:prstGeom prst="rect">
                <a:avLst/>
              </a:prstGeom>
            </p:spPr>
          </p:pic>
          <p:sp>
            <p:nvSpPr>
              <p:cNvPr id="12" name="Text 6"/>
              <p:cNvSpPr/>
              <p:nvPr/>
            </p:nvSpPr>
            <p:spPr>
              <a:xfrm>
                <a:off x="11782" y="4713"/>
                <a:ext cx="3889" cy="1094"/>
              </a:xfrm>
              <a:prstGeom prst="rect">
                <a:avLst/>
              </a:prstGeom>
              <a:noFill/>
            </p:spPr>
            <p:txBody>
              <a:bodyPr wrap="square" rtlCol="0" anchor="t"/>
              <a:lstStyle/>
              <a:p>
                <a:pPr marL="0" indent="0" algn="l">
                  <a:lnSpc>
                    <a:spcPts val="273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Latent Dirichlet Allocation (LDA)</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3" name="Text 7"/>
              <p:cNvSpPr/>
              <p:nvPr/>
            </p:nvSpPr>
            <p:spPr>
              <a:xfrm>
                <a:off x="11782" y="6017"/>
                <a:ext cx="3889" cy="4478"/>
              </a:xfrm>
              <a:prstGeom prst="rect">
                <a:avLst/>
              </a:prstGeom>
              <a:noFill/>
            </p:spPr>
            <p:txBody>
              <a:bodyPr wrap="square" rtlCol="0" anchor="t"/>
              <a:lstStyle/>
              <a:p>
                <a:pPr marL="0" indent="0" algn="l">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LDA topic modeling is utilized to uncover latent themes and patterns within the text data, offering additional insights for the candidate evaluation process.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nvGrpSpPr>
            <p:cNvPr id="21" name="Group 20"/>
            <p:cNvGrpSpPr/>
            <p:nvPr/>
          </p:nvGrpSpPr>
          <p:grpSpPr>
            <a:xfrm>
              <a:off x="16529" y="2804"/>
              <a:ext cx="3889" cy="7367"/>
              <a:chOff x="15691" y="3687"/>
              <a:chExt cx="3889" cy="7367"/>
            </a:xfrm>
          </p:grpSpPr>
          <p:pic>
            <p:nvPicPr>
              <p:cNvPr id="14" name="Image 4" descr="preencoded.png"/>
              <p:cNvPicPr>
                <a:picLocks noChangeAspect="1"/>
              </p:cNvPicPr>
              <p:nvPr/>
            </p:nvPicPr>
            <p:blipFill>
              <a:blip r:embed="rId5"/>
              <a:stretch>
                <a:fillRect/>
              </a:stretch>
            </p:blipFill>
            <p:spPr>
              <a:xfrm>
                <a:off x="15691" y="3687"/>
                <a:ext cx="677" cy="677"/>
              </a:xfrm>
              <a:prstGeom prst="rect">
                <a:avLst/>
              </a:prstGeom>
            </p:spPr>
          </p:pic>
          <p:sp>
            <p:nvSpPr>
              <p:cNvPr id="15" name="Text 8"/>
              <p:cNvSpPr/>
              <p:nvPr/>
            </p:nvSpPr>
            <p:spPr>
              <a:xfrm>
                <a:off x="15691" y="4713"/>
                <a:ext cx="3889" cy="1094"/>
              </a:xfrm>
              <a:prstGeom prst="rect">
                <a:avLst/>
              </a:prstGeom>
              <a:noFill/>
            </p:spPr>
            <p:txBody>
              <a:bodyPr wrap="square" rtlCol="0" anchor="t"/>
              <a:lstStyle/>
              <a:p>
                <a:pPr marL="0" indent="0" algn="l">
                  <a:lnSpc>
                    <a:spcPts val="2735"/>
                  </a:lnSpc>
                  <a:buNone/>
                </a:pPr>
                <a:r>
                  <a:rPr lang="en-US" sz="2400" b="1" dirty="0">
                    <a:solidFill>
                      <a:srgbClr val="E2E6E9"/>
                    </a:solidFill>
                    <a:latin typeface="Times New Roman" panose="02020603050405020304" charset="0"/>
                    <a:ea typeface="adonis-web" pitchFamily="34" charset="-122"/>
                    <a:cs typeface="Times New Roman" panose="02020603050405020304" charset="0"/>
                  </a:rPr>
                  <a:t>Candidate Ranking</a:t>
                </a:r>
                <a:endParaRPr lang="en-US" sz="2400" b="1" dirty="0">
                  <a:solidFill>
                    <a:srgbClr val="E2E6E9"/>
                  </a:solidFill>
                  <a:latin typeface="Times New Roman" panose="02020603050405020304" charset="0"/>
                  <a:ea typeface="adonis-web" pitchFamily="34" charset="-122"/>
                  <a:cs typeface="Times New Roman" panose="02020603050405020304" charset="0"/>
                </a:endParaRPr>
              </a:p>
            </p:txBody>
          </p:sp>
          <p:sp>
            <p:nvSpPr>
              <p:cNvPr id="16" name="Text 9"/>
              <p:cNvSpPr/>
              <p:nvPr/>
            </p:nvSpPr>
            <p:spPr>
              <a:xfrm>
                <a:off x="15691" y="6017"/>
                <a:ext cx="3889" cy="5037"/>
              </a:xfrm>
              <a:prstGeom prst="rect">
                <a:avLst/>
              </a:prstGeom>
              <a:noFill/>
            </p:spPr>
            <p:txBody>
              <a:bodyPr wrap="square" rtlCol="0" anchor="t"/>
              <a:lstStyle/>
              <a:p>
                <a:pPr marL="0" indent="0" algn="l">
                  <a:lnSpc>
                    <a:spcPts val="2800"/>
                  </a:lnSpc>
                  <a:buNone/>
                </a:pPr>
                <a:r>
                  <a:rPr lang="en-US" sz="2000" dirty="0">
                    <a:solidFill>
                      <a:srgbClr val="E2E6E9"/>
                    </a:solidFill>
                    <a:latin typeface="Times New Roman" panose="02020603050405020304" charset="0"/>
                    <a:ea typeface="adonis-web" pitchFamily="34" charset="-122"/>
                    <a:cs typeface="Times New Roman" panose="02020603050405020304" charset="0"/>
                  </a:rPr>
                  <a:t>The system combines the TF-IDF and LDA-based similarity scores to calculate a final ranking for each candidate, enabling recruiters to identify the most suitable individuals.</a:t>
                </a:r>
                <a:endParaRPr lang="en-US" sz="2000" dirty="0">
                  <a:solidFill>
                    <a:srgbClr val="E2E6E9"/>
                  </a:solidFill>
                  <a:latin typeface="Times New Roman" panose="02020603050405020304" charset="0"/>
                  <a:ea typeface="adonis-web" pitchFamily="34" charset="-122"/>
                  <a:cs typeface="Times New Roman" panose="02020603050405020304" charset="0"/>
                </a:endParaRPr>
              </a:p>
            </p:txBody>
          </p:sp>
        </p:grpSp>
      </p:grpSp>
      <p:grpSp>
        <p:nvGrpSpPr>
          <p:cNvPr id="23" name="Group 22"/>
          <p:cNvGrpSpPr/>
          <p:nvPr/>
        </p:nvGrpSpPr>
        <p:grpSpPr>
          <a:xfrm>
            <a:off x="13892530" y="7461250"/>
            <a:ext cx="369570" cy="400050"/>
            <a:chOff x="21878" y="11750"/>
            <a:chExt cx="582" cy="630"/>
          </a:xfrm>
        </p:grpSpPr>
        <p:sp>
          <p:nvSpPr>
            <p:cNvPr id="24" name="Shape 6"/>
            <p:cNvSpPr/>
            <p:nvPr/>
          </p:nvSpPr>
          <p:spPr>
            <a:xfrm>
              <a:off x="21878" y="11798"/>
              <a:ext cx="582" cy="582"/>
            </a:xfrm>
            <a:prstGeom prst="roundRect">
              <a:avLst>
                <a:gd name="adj" fmla="val 20000"/>
              </a:avLst>
            </a:prstGeom>
            <a:solidFill>
              <a:srgbClr val="003180"/>
            </a:solidFill>
            <a:ln w="10239">
              <a:solidFill>
                <a:schemeClr val="bg1"/>
              </a:solidFill>
              <a:prstDash val="solid"/>
            </a:ln>
          </p:spPr>
        </p:sp>
        <p:sp>
          <p:nvSpPr>
            <p:cNvPr id="25" name="Text 3"/>
            <p:cNvSpPr/>
            <p:nvPr/>
          </p:nvSpPr>
          <p:spPr>
            <a:xfrm>
              <a:off x="22093" y="11750"/>
              <a:ext cx="156" cy="485"/>
            </a:xfrm>
            <a:prstGeom prst="rect">
              <a:avLst/>
            </a:prstGeom>
            <a:noFill/>
          </p:spPr>
          <p:txBody>
            <a:bodyPr wrap="none" rtlCol="0" anchor="t"/>
            <a:p>
              <a:pPr marL="0" indent="0" algn="ctr">
                <a:lnSpc>
                  <a:spcPts val="2425"/>
                </a:lnSpc>
                <a:buNone/>
              </a:pPr>
              <a:r>
                <a:rPr lang="en-IN" altLang="en-US" sz="1940" b="1" dirty="0">
                  <a:solidFill>
                    <a:srgbClr val="E5E0DF"/>
                  </a:solidFill>
                  <a:latin typeface="Times New Roman" panose="02020603050405020304" charset="0"/>
                  <a:ea typeface="Overpass" pitchFamily="34" charset="-122"/>
                  <a:cs typeface="Times New Roman" panose="02020603050405020304" charset="0"/>
                </a:rPr>
                <a:t>9</a:t>
              </a:r>
              <a:endParaRPr lang="en-IN" altLang="en-US" sz="1940" b="1" dirty="0">
                <a:solidFill>
                  <a:srgbClr val="E5E0DF"/>
                </a:solidFill>
                <a:latin typeface="Times New Roman" panose="02020603050405020304" charset="0"/>
                <a:ea typeface="Overpass" pitchFamily="34" charset="-122"/>
                <a:cs typeface="Times New Roman" panose="02020603050405020304" charset="0"/>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10179</Words>
  <Application>WPS Presentation</Application>
  <PresentationFormat>On-screen Show (16:9)</PresentationFormat>
  <Paragraphs>212</Paragraphs>
  <Slides>17</Slides>
  <Notes>10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17</vt:i4>
      </vt:variant>
    </vt:vector>
  </HeadingPairs>
  <TitlesOfParts>
    <vt:vector size="30" baseType="lpstr">
      <vt:lpstr>Arial</vt:lpstr>
      <vt:lpstr>SimSun</vt:lpstr>
      <vt:lpstr>Wingdings</vt:lpstr>
      <vt:lpstr>Times New Roman</vt:lpstr>
      <vt:lpstr>Calibri</vt:lpstr>
      <vt:lpstr>Rockwell Condensed (Headings)</vt:lpstr>
      <vt:lpstr>Rockwell</vt:lpstr>
      <vt:lpstr>adonis-web</vt:lpstr>
      <vt:lpstr>Overpass</vt:lpstr>
      <vt:lpstr>Microsoft YaHei</vt:lpstr>
      <vt:lpstr>Arial Unicode MS</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madha</cp:lastModifiedBy>
  <cp:revision>48</cp:revision>
  <dcterms:created xsi:type="dcterms:W3CDTF">2024-03-30T12:34:00Z</dcterms:created>
  <dcterms:modified xsi:type="dcterms:W3CDTF">2024-04-02T07:27:37Z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A172C6CF98C54EF6978D8DFB31D4662B_12</vt:lpwstr>
  </property>
  <property fmtid="{D5CDD505-2E9C-101B-9397-08002B2CF9AE}" pid="3" name="KSOProductBuildVer">
    <vt:lpwstr>1033-12.2.0.13489</vt:lpwstr>
  </property>
</Properties>
</file>